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2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300" r:id="rId16"/>
    <p:sldId id="298" r:id="rId17"/>
    <p:sldId id="299" r:id="rId18"/>
  </p:sldIdLst>
  <p:sldSz cx="12192000" cy="6858000"/>
  <p:notesSz cx="9296400" cy="70104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1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26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40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53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674" algn="l" defTabSz="91426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2809" algn="l" defTabSz="91426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9944" algn="l" defTabSz="91426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078" algn="l" defTabSz="91426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B1950"/>
    <a:srgbClr val="F0F0EF"/>
    <a:srgbClr val="B0B1AE"/>
    <a:srgbClr val="8E267D"/>
    <a:srgbClr val="AAACA7"/>
    <a:srgbClr val="6A92C2"/>
    <a:srgbClr val="721F65"/>
    <a:srgbClr val="169A16"/>
    <a:srgbClr val="098049"/>
    <a:srgbClr val="19AE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65" autoAdjust="0"/>
    <p:restoredTop sz="94452" autoAdjust="0"/>
  </p:normalViewPr>
  <p:slideViewPr>
    <p:cSldViewPr>
      <p:cViewPr>
        <p:scale>
          <a:sx n="95" d="100"/>
          <a:sy n="95" d="100"/>
        </p:scale>
        <p:origin x="-54" y="-264"/>
      </p:cViewPr>
      <p:guideLst>
        <p:guide orient="horz" pos="2160"/>
        <p:guide pos="3840"/>
        <p:guide pos="6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00" tIns="45699" rIns="91400" bIns="45699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265741" y="0"/>
            <a:ext cx="4029075" cy="350838"/>
          </a:xfrm>
          <a:prstGeom prst="rect">
            <a:avLst/>
          </a:prstGeom>
        </p:spPr>
        <p:txBody>
          <a:bodyPr vert="horz" lIns="91400" tIns="45699" rIns="91400" bIns="45699" rtlCol="0"/>
          <a:lstStyle>
            <a:lvl1pPr algn="r">
              <a:defRPr sz="1200"/>
            </a:lvl1pPr>
          </a:lstStyle>
          <a:p>
            <a:fld id="{4F56EE62-6168-440B-A2FD-6EECDD531D67}" type="datetimeFigureOut">
              <a:rPr lang="es-MX" smtClean="0"/>
              <a:t>27/02/2023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659566"/>
            <a:ext cx="4029075" cy="350837"/>
          </a:xfrm>
          <a:prstGeom prst="rect">
            <a:avLst/>
          </a:prstGeom>
        </p:spPr>
        <p:txBody>
          <a:bodyPr vert="horz" lIns="91400" tIns="45699" rIns="91400" bIns="45699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265741" y="6659566"/>
            <a:ext cx="4029075" cy="350837"/>
          </a:xfrm>
          <a:prstGeom prst="rect">
            <a:avLst/>
          </a:prstGeom>
        </p:spPr>
        <p:txBody>
          <a:bodyPr vert="horz" lIns="91400" tIns="45699" rIns="91400" bIns="45699" rtlCol="0" anchor="b"/>
          <a:lstStyle>
            <a:lvl1pPr algn="r">
              <a:defRPr sz="1200"/>
            </a:lvl1pPr>
          </a:lstStyle>
          <a:p>
            <a:fld id="{CBB6899D-4710-424C-BD20-434CD46097C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9837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386" tIns="45693" rIns="91386" bIns="4569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015" y="0"/>
            <a:ext cx="4029282" cy="350760"/>
          </a:xfrm>
          <a:prstGeom prst="rect">
            <a:avLst/>
          </a:prstGeom>
        </p:spPr>
        <p:txBody>
          <a:bodyPr vert="horz" lIns="91386" tIns="45693" rIns="91386" bIns="4569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88E129-7A42-43DC-9C62-2D1B0B13F91A}" type="datetimeFigureOut">
              <a:rPr lang="es-ES"/>
              <a:pPr>
                <a:defRPr/>
              </a:pPr>
              <a:t>27/02/2023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6" tIns="45693" rIns="91386" bIns="45693" rtlCol="0" anchor="ctr"/>
          <a:lstStyle/>
          <a:p>
            <a:pPr lvl="0"/>
            <a:endParaRPr lang="es-ES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8382" y="3330423"/>
            <a:ext cx="7439646" cy="3154441"/>
          </a:xfrm>
          <a:prstGeom prst="rect">
            <a:avLst/>
          </a:prstGeom>
        </p:spPr>
        <p:txBody>
          <a:bodyPr vert="horz" lIns="91386" tIns="45693" rIns="91386" bIns="45693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386" tIns="45693" rIns="91386" bIns="4569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015" y="6658443"/>
            <a:ext cx="4029282" cy="350760"/>
          </a:xfrm>
          <a:prstGeom prst="rect">
            <a:avLst/>
          </a:prstGeom>
        </p:spPr>
        <p:txBody>
          <a:bodyPr vert="horz" lIns="91386" tIns="45693" rIns="91386" bIns="4569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61D375-D569-4444-BE00-105269B76E4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2594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11400" y="525463"/>
            <a:ext cx="4673600" cy="2628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61D375-D569-4444-BE00-105269B76E49}" type="slidenum">
              <a:rPr lang="es-ES" smtClean="0"/>
              <a:pPr>
                <a:defRPr/>
              </a:pPr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1904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11400" y="525463"/>
            <a:ext cx="4673600" cy="2628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61D375-D569-4444-BE00-105269B76E49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3896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: una sola esquina cortada 6">
            <a:extLst>
              <a:ext uri="{FF2B5EF4-FFF2-40B4-BE49-F238E27FC236}">
                <a16:creationId xmlns:a16="http://schemas.microsoft.com/office/drawing/2014/main" xmlns="" id="{823EA9A6-7855-5B74-CD01-0FD0CB3A1907}"/>
              </a:ext>
            </a:extLst>
          </p:cNvPr>
          <p:cNvSpPr/>
          <p:nvPr userDrawn="1"/>
        </p:nvSpPr>
        <p:spPr>
          <a:xfrm rot="10800000" flipV="1">
            <a:off x="5333857" y="6570000"/>
            <a:ext cx="504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Rectángulo: una sola esquina cortada 7">
            <a:extLst>
              <a:ext uri="{FF2B5EF4-FFF2-40B4-BE49-F238E27FC236}">
                <a16:creationId xmlns:a16="http://schemas.microsoft.com/office/drawing/2014/main" xmlns="" id="{FFF905F1-5D25-B391-C500-D982F9C87870}"/>
              </a:ext>
            </a:extLst>
          </p:cNvPr>
          <p:cNvSpPr/>
          <p:nvPr userDrawn="1"/>
        </p:nvSpPr>
        <p:spPr>
          <a:xfrm flipV="1">
            <a:off x="1652464" y="-9872"/>
            <a:ext cx="504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51019A3C-1DA1-2528-1F56-C3FE231698B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11424" y="6372000"/>
            <a:ext cx="3470987" cy="396000"/>
            <a:chOff x="5071939" y="6097119"/>
            <a:chExt cx="4036565" cy="460526"/>
          </a:xfrm>
        </p:grpSpPr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xmlns="" id="{B06F3B5F-C250-57B7-4F07-21CDDF082D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023973" y="6097119"/>
              <a:ext cx="835769" cy="460526"/>
            </a:xfrm>
            <a:prstGeom prst="rect">
              <a:avLst/>
            </a:prstGeom>
          </p:spPr>
        </p:pic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xmlns="" id="{76669443-E861-1711-8E03-AB9E69D30B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071939" y="6154047"/>
              <a:ext cx="1671649" cy="346669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xmlns="" id="{EBC7F421-B7F2-EAFB-7DB7-1381DAD8D4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139870" y="6098120"/>
              <a:ext cx="968634" cy="458524"/>
            </a:xfrm>
            <a:prstGeom prst="rect">
              <a:avLst/>
            </a:prstGeom>
          </p:spPr>
        </p:pic>
        <p:sp>
          <p:nvSpPr>
            <p:cNvPr id="13" name="Conector recto 3">
              <a:extLst>
                <a:ext uri="{FF2B5EF4-FFF2-40B4-BE49-F238E27FC236}">
                  <a16:creationId xmlns:a16="http://schemas.microsoft.com/office/drawing/2014/main" xmlns="" id="{D2A940E4-F61B-A2EF-9C01-9D9B7CB840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3832" y="6110714"/>
              <a:ext cx="0" cy="433336"/>
            </a:xfrm>
            <a:prstGeom prst="line">
              <a:avLst/>
            </a:prstGeom>
            <a:noFill/>
            <a:ln w="12700">
              <a:solidFill>
                <a:srgbClr val="D3C3A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4" name="Conector recto 3">
              <a:extLst>
                <a:ext uri="{FF2B5EF4-FFF2-40B4-BE49-F238E27FC236}">
                  <a16:creationId xmlns:a16="http://schemas.microsoft.com/office/drawing/2014/main" xmlns="" id="{FCB32925-B6FC-BA82-71D0-77285850F8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9885" y="6110714"/>
              <a:ext cx="0" cy="433336"/>
            </a:xfrm>
            <a:prstGeom prst="line">
              <a:avLst/>
            </a:prstGeom>
            <a:noFill/>
            <a:ln w="12700">
              <a:solidFill>
                <a:srgbClr val="D3C3A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2B0589CD-A9AA-B059-ABC7-38085ACCE623}"/>
              </a:ext>
            </a:extLst>
          </p:cNvPr>
          <p:cNvGrpSpPr/>
          <p:nvPr userDrawn="1"/>
        </p:nvGrpSpPr>
        <p:grpSpPr>
          <a:xfrm>
            <a:off x="9600" y="-9872"/>
            <a:ext cx="2520000" cy="2520000"/>
            <a:chOff x="14536" y="6923"/>
            <a:chExt cx="1800000" cy="1800000"/>
          </a:xfrm>
        </p:grpSpPr>
        <p:sp>
          <p:nvSpPr>
            <p:cNvPr id="16" name="Triángulo rectángulo 15">
              <a:extLst>
                <a:ext uri="{FF2B5EF4-FFF2-40B4-BE49-F238E27FC236}">
                  <a16:creationId xmlns:a16="http://schemas.microsoft.com/office/drawing/2014/main" xmlns="" id="{F730B39A-A8AE-DF01-5F46-D40307D5FEB1}"/>
                </a:ext>
              </a:extLst>
            </p:cNvPr>
            <p:cNvSpPr/>
            <p:nvPr/>
          </p:nvSpPr>
          <p:spPr>
            <a:xfrm rot="5400000">
              <a:off x="14536" y="6923"/>
              <a:ext cx="1800000" cy="1800000"/>
            </a:xfrm>
            <a:prstGeom prst="rtTriangle">
              <a:avLst/>
            </a:prstGeom>
            <a:solidFill>
              <a:srgbClr val="721F65"/>
            </a:solidFill>
            <a:ln>
              <a:solidFill>
                <a:srgbClr val="721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7" name="Franja diagonal 16">
              <a:extLst>
                <a:ext uri="{FF2B5EF4-FFF2-40B4-BE49-F238E27FC236}">
                  <a16:creationId xmlns:a16="http://schemas.microsoft.com/office/drawing/2014/main" xmlns="" id="{E927C8AE-2149-19B7-484F-BCC09ED35E2A}"/>
                </a:ext>
              </a:extLst>
            </p:cNvPr>
            <p:cNvSpPr/>
            <p:nvPr/>
          </p:nvSpPr>
          <p:spPr>
            <a:xfrm>
              <a:off x="14536" y="6923"/>
              <a:ext cx="1245096" cy="1189829"/>
            </a:xfrm>
            <a:prstGeom prst="diagStripe">
              <a:avLst/>
            </a:prstGeom>
            <a:solidFill>
              <a:srgbClr val="661C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xmlns="" id="{FE1AE5F2-DDDE-5889-1E4D-4B0E0D073614}"/>
              </a:ext>
            </a:extLst>
          </p:cNvPr>
          <p:cNvGrpSpPr/>
          <p:nvPr userDrawn="1"/>
        </p:nvGrpSpPr>
        <p:grpSpPr>
          <a:xfrm rot="10800000">
            <a:off x="9672000" y="4338000"/>
            <a:ext cx="2520000" cy="2520000"/>
            <a:chOff x="14536" y="6923"/>
            <a:chExt cx="1800000" cy="1800000"/>
          </a:xfrm>
        </p:grpSpPr>
        <p:sp>
          <p:nvSpPr>
            <p:cNvPr id="19" name="Triángulo rectángulo 18">
              <a:extLst>
                <a:ext uri="{FF2B5EF4-FFF2-40B4-BE49-F238E27FC236}">
                  <a16:creationId xmlns:a16="http://schemas.microsoft.com/office/drawing/2014/main" xmlns="" id="{FA50C4BE-CAEC-0280-E0CF-4CCDA2E3ECDD}"/>
                </a:ext>
              </a:extLst>
            </p:cNvPr>
            <p:cNvSpPr/>
            <p:nvPr/>
          </p:nvSpPr>
          <p:spPr>
            <a:xfrm rot="5400000">
              <a:off x="14536" y="6923"/>
              <a:ext cx="1800000" cy="1800000"/>
            </a:xfrm>
            <a:prstGeom prst="rtTriangle">
              <a:avLst/>
            </a:prstGeom>
            <a:solidFill>
              <a:srgbClr val="721F65"/>
            </a:solidFill>
            <a:ln>
              <a:solidFill>
                <a:srgbClr val="721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0" name="Franja diagonal 19">
              <a:extLst>
                <a:ext uri="{FF2B5EF4-FFF2-40B4-BE49-F238E27FC236}">
                  <a16:creationId xmlns:a16="http://schemas.microsoft.com/office/drawing/2014/main" xmlns="" id="{D026EA8A-DC0F-B80C-C297-015134D35552}"/>
                </a:ext>
              </a:extLst>
            </p:cNvPr>
            <p:cNvSpPr/>
            <p:nvPr/>
          </p:nvSpPr>
          <p:spPr>
            <a:xfrm>
              <a:off x="14536" y="6923"/>
              <a:ext cx="1245096" cy="1189829"/>
            </a:xfrm>
            <a:prstGeom prst="diagStripe">
              <a:avLst/>
            </a:prstGeom>
            <a:solidFill>
              <a:srgbClr val="661C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sp>
        <p:nvSpPr>
          <p:cNvPr id="21" name="Rectángulo: una sola esquina cortada 20">
            <a:extLst>
              <a:ext uri="{FF2B5EF4-FFF2-40B4-BE49-F238E27FC236}">
                <a16:creationId xmlns:a16="http://schemas.microsoft.com/office/drawing/2014/main" xmlns="" id="{1427E0FC-128C-FC1E-BB06-EC0EFD4D78FB}"/>
              </a:ext>
            </a:extLst>
          </p:cNvPr>
          <p:cNvSpPr>
            <a:spLocks/>
          </p:cNvSpPr>
          <p:nvPr userDrawn="1"/>
        </p:nvSpPr>
        <p:spPr>
          <a:xfrm rot="5400000" flipV="1">
            <a:off x="10698000" y="1196128"/>
            <a:ext cx="270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xmlns="" id="{E25AE44D-A3E7-FAB6-E8EE-5EB44CFA94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8" t="-3354" r="45770" b="6020"/>
          <a:stretch/>
        </p:blipFill>
        <p:spPr>
          <a:xfrm>
            <a:off x="3457885" y="509672"/>
            <a:ext cx="5309283" cy="6198483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xmlns="" id="{34EEF6ED-5290-9B18-CEDB-B4C2DA1F11F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" b="680"/>
          <a:stretch/>
        </p:blipFill>
        <p:spPr>
          <a:xfrm>
            <a:off x="10665797" y="5891938"/>
            <a:ext cx="1529510" cy="9054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914401" y="2130426"/>
            <a:ext cx="10363200" cy="1470025"/>
          </a:xfr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s-MX" sz="4400" kern="1200" dirty="0">
                <a:solidFill>
                  <a:srgbClr val="5B1950"/>
                </a:solidFill>
                <a:latin typeface="Arial MT Extra Bold" panose="020B0903030403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latin typeface="Arial MT" panose="020B0604020202020204" pitchFamily="34" charset="0"/>
              </a:defRPr>
            </a:lvl1pPr>
            <a:lvl2pPr marL="457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0507739C-BECB-8A79-64EA-D43D09794C5F}"/>
              </a:ext>
            </a:extLst>
          </p:cNvPr>
          <p:cNvSpPr txBox="1"/>
          <p:nvPr userDrawn="1"/>
        </p:nvSpPr>
        <p:spPr>
          <a:xfrm>
            <a:off x="5375920" y="6581001"/>
            <a:ext cx="453650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100" dirty="0">
                <a:solidFill>
                  <a:schemeClr val="bg1"/>
                </a:solidFill>
                <a:effectLst/>
                <a:latin typeface="Arial MT Extra Bold" panose="020B09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“2023, Año de Francisco Villa, el revolucionario del pueblo”</a:t>
            </a:r>
            <a:endParaRPr lang="es-MX" sz="1100" dirty="0">
              <a:solidFill>
                <a:schemeClr val="bg1"/>
              </a:solidFill>
              <a:latin typeface="Arial MT Extra Bold" panose="020B09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16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52208-38BA-494E-B8E0-523DD46901DC}" type="datetimeFigureOut">
              <a:rPr lang="es-MX"/>
              <a:pPr>
                <a:defRPr/>
              </a:pPr>
              <a:t>27/02/2023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C2F20-E7B6-42B0-9ACE-D58578F684F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7714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E792-9310-4697-AA2E-E8C156F07100}" type="datetimeFigureOut">
              <a:rPr lang="es-MX"/>
              <a:pPr>
                <a:defRPr/>
              </a:pPr>
              <a:t>27/02/2023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6D83C-AB75-46AC-AFBE-FD4D49501DC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6812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: una sola esquina cortada 6">
            <a:extLst>
              <a:ext uri="{FF2B5EF4-FFF2-40B4-BE49-F238E27FC236}">
                <a16:creationId xmlns:a16="http://schemas.microsoft.com/office/drawing/2014/main" xmlns="" id="{3743C23E-9817-0259-0046-350A71C548F9}"/>
              </a:ext>
            </a:extLst>
          </p:cNvPr>
          <p:cNvSpPr/>
          <p:nvPr userDrawn="1"/>
        </p:nvSpPr>
        <p:spPr>
          <a:xfrm rot="10800000" flipV="1">
            <a:off x="5324943" y="6570000"/>
            <a:ext cx="504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1BD6A82-3F30-4333-B583-9529795ADD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8" t="-3354" r="45770" b="6020"/>
          <a:stretch/>
        </p:blipFill>
        <p:spPr>
          <a:xfrm>
            <a:off x="3457885" y="509672"/>
            <a:ext cx="5309283" cy="6198483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4E77FEC7-787C-5B69-C98B-B4992C21EDF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020269" y="4698000"/>
            <a:ext cx="2160000" cy="2160000"/>
            <a:chOff x="6609464" y="4338000"/>
            <a:chExt cx="2520000" cy="2520000"/>
          </a:xfrm>
        </p:grpSpPr>
        <p:sp>
          <p:nvSpPr>
            <p:cNvPr id="10" name="Triángulo rectángulo 9">
              <a:extLst>
                <a:ext uri="{FF2B5EF4-FFF2-40B4-BE49-F238E27FC236}">
                  <a16:creationId xmlns:a16="http://schemas.microsoft.com/office/drawing/2014/main" xmlns="" id="{759319BA-DC97-5BBD-93D4-2F2C80E6B2B1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6609464" y="4338000"/>
              <a:ext cx="2520000" cy="2520000"/>
            </a:xfrm>
            <a:prstGeom prst="rtTriangle">
              <a:avLst/>
            </a:prstGeom>
            <a:solidFill>
              <a:srgbClr val="721F65"/>
            </a:solidFill>
            <a:ln>
              <a:solidFill>
                <a:srgbClr val="721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1" name="Franja diagonal 10">
              <a:extLst>
                <a:ext uri="{FF2B5EF4-FFF2-40B4-BE49-F238E27FC236}">
                  <a16:creationId xmlns:a16="http://schemas.microsoft.com/office/drawing/2014/main" xmlns="" id="{65DB30C1-BA82-F91D-4796-AD2F59BC6AA3}"/>
                </a:ext>
              </a:extLst>
            </p:cNvPr>
            <p:cNvSpPr/>
            <p:nvPr/>
          </p:nvSpPr>
          <p:spPr>
            <a:xfrm rot="10800000">
              <a:off x="7386330" y="5192239"/>
              <a:ext cx="1743134" cy="1665761"/>
            </a:xfrm>
            <a:prstGeom prst="diagStripe">
              <a:avLst/>
            </a:prstGeom>
            <a:solidFill>
              <a:srgbClr val="661C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F9CEFCAA-AC57-1722-E4E8-2DD4BDE4D8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" r="5119" b="680"/>
          <a:stretch/>
        </p:blipFill>
        <p:spPr>
          <a:xfrm>
            <a:off x="10836797" y="6021288"/>
            <a:ext cx="1272870" cy="794150"/>
          </a:xfrm>
          <a:prstGeom prst="rect">
            <a:avLst/>
          </a:prstGeom>
        </p:spPr>
      </p:pic>
      <p:sp>
        <p:nvSpPr>
          <p:cNvPr id="19" name="Rectángulo: una sola esquina cortada 18">
            <a:extLst>
              <a:ext uri="{FF2B5EF4-FFF2-40B4-BE49-F238E27FC236}">
                <a16:creationId xmlns:a16="http://schemas.microsoft.com/office/drawing/2014/main" xmlns="" id="{15C4A0DB-F393-B3CA-CBAF-1B5BDE50B034}"/>
              </a:ext>
            </a:extLst>
          </p:cNvPr>
          <p:cNvSpPr>
            <a:spLocks/>
          </p:cNvSpPr>
          <p:nvPr userDrawn="1"/>
        </p:nvSpPr>
        <p:spPr>
          <a:xfrm rot="5400000" flipV="1">
            <a:off x="10686269" y="1196128"/>
            <a:ext cx="270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632189" y="274638"/>
            <a:ext cx="7938479" cy="1143000"/>
          </a:xfrm>
          <a:solidFill>
            <a:srgbClr val="5B195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s-MX" sz="3200" dirty="0">
                <a:solidFill>
                  <a:schemeClr val="bg1"/>
                </a:solidFill>
                <a:latin typeface="Arial MT Extra Bold" panose="020B0903030403020204" pitchFamily="34" charset="0"/>
                <a:cs typeface="Arial" panose="020B0604020202020204" pitchFamily="34" charset="0"/>
              </a:defRPr>
            </a:lvl1pPr>
          </a:lstStyle>
          <a:p>
            <a:pPr lvl="0">
              <a:lnSpc>
                <a:spcPct val="90000"/>
              </a:lnSpc>
            </a:pPr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MT" panose="020B0604020202020204" pitchFamily="34" charset="0"/>
              </a:defRPr>
            </a:lvl1pPr>
            <a:lvl2pPr>
              <a:defRPr>
                <a:latin typeface="Arial MT" panose="020B0604020202020204" pitchFamily="34" charset="0"/>
              </a:defRPr>
            </a:lvl2pPr>
            <a:lvl3pPr>
              <a:defRPr>
                <a:latin typeface="Arial MT" panose="020B0604020202020204" pitchFamily="34" charset="0"/>
              </a:defRPr>
            </a:lvl3pPr>
            <a:lvl4pPr>
              <a:defRPr>
                <a:latin typeface="Arial MT" panose="020B0604020202020204" pitchFamily="34" charset="0"/>
              </a:defRPr>
            </a:lvl4pPr>
            <a:lvl5pPr>
              <a:defRPr>
                <a:latin typeface="Arial MT" panose="020B0604020202020204" pitchFamily="34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B38C8A8D-158F-0480-92BE-B77BDAB94AF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11424" y="6372000"/>
            <a:ext cx="3470987" cy="396000"/>
            <a:chOff x="5071939" y="6097119"/>
            <a:chExt cx="4036565" cy="460526"/>
          </a:xfrm>
        </p:grpSpPr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xmlns="" id="{F86368AD-60F1-CD5F-B17B-73FBA9E7D6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023973" y="6097119"/>
              <a:ext cx="835769" cy="460526"/>
            </a:xfrm>
            <a:prstGeom prst="rect">
              <a:avLst/>
            </a:prstGeom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xmlns="" id="{6E3B776D-9F80-A180-9285-E43F2450493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071939" y="6154047"/>
              <a:ext cx="1671649" cy="346669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xmlns="" id="{26ABE54D-2580-B98A-6FCC-203062F5BBE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139870" y="6098120"/>
              <a:ext cx="968634" cy="458524"/>
            </a:xfrm>
            <a:prstGeom prst="rect">
              <a:avLst/>
            </a:prstGeom>
          </p:spPr>
        </p:pic>
        <p:sp>
          <p:nvSpPr>
            <p:cNvPr id="24" name="Conector recto 3">
              <a:extLst>
                <a:ext uri="{FF2B5EF4-FFF2-40B4-BE49-F238E27FC236}">
                  <a16:creationId xmlns:a16="http://schemas.microsoft.com/office/drawing/2014/main" xmlns="" id="{2FA71EBD-3069-9F78-2EB1-98A2A0AFFA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3832" y="6110714"/>
              <a:ext cx="0" cy="433336"/>
            </a:xfrm>
            <a:prstGeom prst="line">
              <a:avLst/>
            </a:prstGeom>
            <a:noFill/>
            <a:ln w="12700">
              <a:solidFill>
                <a:srgbClr val="D3C3A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5" name="Conector recto 3">
              <a:extLst>
                <a:ext uri="{FF2B5EF4-FFF2-40B4-BE49-F238E27FC236}">
                  <a16:creationId xmlns:a16="http://schemas.microsoft.com/office/drawing/2014/main" xmlns="" id="{65B4228C-6A6D-675A-89ED-97F9BD92B8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9885" y="6110714"/>
              <a:ext cx="0" cy="433336"/>
            </a:xfrm>
            <a:prstGeom prst="line">
              <a:avLst/>
            </a:prstGeom>
            <a:noFill/>
            <a:ln w="12700">
              <a:solidFill>
                <a:srgbClr val="D3C3A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DF27589-7B77-5A47-CAFA-9ADC1E6E44C8}"/>
              </a:ext>
            </a:extLst>
          </p:cNvPr>
          <p:cNvSpPr txBox="1"/>
          <p:nvPr userDrawn="1"/>
        </p:nvSpPr>
        <p:spPr>
          <a:xfrm>
            <a:off x="5591944" y="6581001"/>
            <a:ext cx="453650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100" dirty="0">
                <a:solidFill>
                  <a:schemeClr val="bg1"/>
                </a:solidFill>
                <a:effectLst/>
                <a:latin typeface="Arial MT Extra Bold" panose="020B09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“2023, Año de Francisco Villa, el revolucionario del pueblo”</a:t>
            </a:r>
            <a:endParaRPr lang="es-MX" sz="1100" dirty="0">
              <a:solidFill>
                <a:schemeClr val="bg1"/>
              </a:solidFill>
              <a:latin typeface="Arial MT Extra Bold" panose="020B09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30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963085" y="4406902"/>
            <a:ext cx="10363200" cy="136207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s-MX" sz="4400">
                <a:solidFill>
                  <a:srgbClr val="5B1950"/>
                </a:solidFill>
                <a:latin typeface="Arial MT Extra Bold" panose="020B0903030403020204" pitchFamily="34" charset="0"/>
                <a:cs typeface="Arial" panose="020B0604020202020204" pitchFamily="34" charset="0"/>
              </a:defRPr>
            </a:lvl1pPr>
          </a:lstStyle>
          <a:p>
            <a:pPr lvl="0">
              <a:lnSpc>
                <a:spcPct val="90000"/>
              </a:lnSpc>
            </a:pPr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5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  <a:latin typeface="Arial MT" panose="020B0604020202020204" pitchFamily="34" charset="0"/>
              </a:defRPr>
            </a:lvl1pPr>
            <a:lvl2pPr marL="45719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23" name="Rectángulo: una sola esquina cortada 22">
            <a:extLst>
              <a:ext uri="{FF2B5EF4-FFF2-40B4-BE49-F238E27FC236}">
                <a16:creationId xmlns:a16="http://schemas.microsoft.com/office/drawing/2014/main" xmlns="" id="{7DCD49D6-86F8-7FFD-E088-F4CD4BBB88B0}"/>
              </a:ext>
            </a:extLst>
          </p:cNvPr>
          <p:cNvSpPr/>
          <p:nvPr userDrawn="1"/>
        </p:nvSpPr>
        <p:spPr>
          <a:xfrm rot="10800000" flipV="1">
            <a:off x="5333857" y="6570000"/>
            <a:ext cx="504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4" name="Rectángulo: una sola esquina cortada 23">
            <a:extLst>
              <a:ext uri="{FF2B5EF4-FFF2-40B4-BE49-F238E27FC236}">
                <a16:creationId xmlns:a16="http://schemas.microsoft.com/office/drawing/2014/main" xmlns="" id="{9BB62E22-7979-49FD-D115-2B05913DA15A}"/>
              </a:ext>
            </a:extLst>
          </p:cNvPr>
          <p:cNvSpPr/>
          <p:nvPr userDrawn="1"/>
        </p:nvSpPr>
        <p:spPr>
          <a:xfrm flipV="1">
            <a:off x="1652464" y="-9872"/>
            <a:ext cx="504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31" name="Grupo 30">
            <a:extLst>
              <a:ext uri="{FF2B5EF4-FFF2-40B4-BE49-F238E27FC236}">
                <a16:creationId xmlns:a16="http://schemas.microsoft.com/office/drawing/2014/main" xmlns="" id="{4315DAC3-AAB7-0141-AA6A-8A6A8BEF17B6}"/>
              </a:ext>
            </a:extLst>
          </p:cNvPr>
          <p:cNvGrpSpPr/>
          <p:nvPr userDrawn="1"/>
        </p:nvGrpSpPr>
        <p:grpSpPr>
          <a:xfrm>
            <a:off x="9600" y="-9872"/>
            <a:ext cx="2520000" cy="2520000"/>
            <a:chOff x="14536" y="6923"/>
            <a:chExt cx="1800000" cy="1800000"/>
          </a:xfrm>
        </p:grpSpPr>
        <p:sp>
          <p:nvSpPr>
            <p:cNvPr id="32" name="Triángulo rectángulo 31">
              <a:extLst>
                <a:ext uri="{FF2B5EF4-FFF2-40B4-BE49-F238E27FC236}">
                  <a16:creationId xmlns:a16="http://schemas.microsoft.com/office/drawing/2014/main" xmlns="" id="{6B6AC72B-98AE-FEED-B545-2F07726756F4}"/>
                </a:ext>
              </a:extLst>
            </p:cNvPr>
            <p:cNvSpPr/>
            <p:nvPr/>
          </p:nvSpPr>
          <p:spPr>
            <a:xfrm rot="5400000">
              <a:off x="14536" y="6923"/>
              <a:ext cx="1800000" cy="1800000"/>
            </a:xfrm>
            <a:prstGeom prst="rtTriangle">
              <a:avLst/>
            </a:prstGeom>
            <a:solidFill>
              <a:srgbClr val="721F65"/>
            </a:solidFill>
            <a:ln>
              <a:solidFill>
                <a:srgbClr val="721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3" name="Franja diagonal 32">
              <a:extLst>
                <a:ext uri="{FF2B5EF4-FFF2-40B4-BE49-F238E27FC236}">
                  <a16:creationId xmlns:a16="http://schemas.microsoft.com/office/drawing/2014/main" xmlns="" id="{4A157378-D047-DAFC-F350-E554FD36516D}"/>
                </a:ext>
              </a:extLst>
            </p:cNvPr>
            <p:cNvSpPr/>
            <p:nvPr/>
          </p:nvSpPr>
          <p:spPr>
            <a:xfrm>
              <a:off x="14536" y="6923"/>
              <a:ext cx="1245096" cy="1189829"/>
            </a:xfrm>
            <a:prstGeom prst="diagStripe">
              <a:avLst/>
            </a:prstGeom>
            <a:solidFill>
              <a:srgbClr val="661C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8BE7CDB2-0716-B809-1294-769C460424EB}"/>
              </a:ext>
            </a:extLst>
          </p:cNvPr>
          <p:cNvGrpSpPr/>
          <p:nvPr userDrawn="1"/>
        </p:nvGrpSpPr>
        <p:grpSpPr>
          <a:xfrm rot="10800000">
            <a:off x="9672000" y="4338000"/>
            <a:ext cx="2520000" cy="2520000"/>
            <a:chOff x="14536" y="6923"/>
            <a:chExt cx="1800000" cy="1800000"/>
          </a:xfrm>
        </p:grpSpPr>
        <p:sp>
          <p:nvSpPr>
            <p:cNvPr id="35" name="Triángulo rectángulo 34">
              <a:extLst>
                <a:ext uri="{FF2B5EF4-FFF2-40B4-BE49-F238E27FC236}">
                  <a16:creationId xmlns:a16="http://schemas.microsoft.com/office/drawing/2014/main" xmlns="" id="{9830B834-FEE2-7434-B20D-32E0B3DF3A16}"/>
                </a:ext>
              </a:extLst>
            </p:cNvPr>
            <p:cNvSpPr/>
            <p:nvPr/>
          </p:nvSpPr>
          <p:spPr>
            <a:xfrm rot="5400000">
              <a:off x="14536" y="6923"/>
              <a:ext cx="1800000" cy="1800000"/>
            </a:xfrm>
            <a:prstGeom prst="rtTriangle">
              <a:avLst/>
            </a:prstGeom>
            <a:solidFill>
              <a:srgbClr val="721F65"/>
            </a:solidFill>
            <a:ln>
              <a:solidFill>
                <a:srgbClr val="721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6" name="Franja diagonal 35">
              <a:extLst>
                <a:ext uri="{FF2B5EF4-FFF2-40B4-BE49-F238E27FC236}">
                  <a16:creationId xmlns:a16="http://schemas.microsoft.com/office/drawing/2014/main" xmlns="" id="{4DDAE686-5C70-9D34-3F89-322087059E9B}"/>
                </a:ext>
              </a:extLst>
            </p:cNvPr>
            <p:cNvSpPr/>
            <p:nvPr/>
          </p:nvSpPr>
          <p:spPr>
            <a:xfrm>
              <a:off x="14536" y="6923"/>
              <a:ext cx="1245096" cy="1189829"/>
            </a:xfrm>
            <a:prstGeom prst="diagStripe">
              <a:avLst/>
            </a:prstGeom>
            <a:solidFill>
              <a:srgbClr val="661C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sp>
        <p:nvSpPr>
          <p:cNvPr id="37" name="Rectángulo: una sola esquina cortada 36">
            <a:extLst>
              <a:ext uri="{FF2B5EF4-FFF2-40B4-BE49-F238E27FC236}">
                <a16:creationId xmlns:a16="http://schemas.microsoft.com/office/drawing/2014/main" xmlns="" id="{6EE6DF2C-6AB2-45AE-4781-8677B9ABA7AA}"/>
              </a:ext>
            </a:extLst>
          </p:cNvPr>
          <p:cNvSpPr>
            <a:spLocks/>
          </p:cNvSpPr>
          <p:nvPr userDrawn="1"/>
        </p:nvSpPr>
        <p:spPr>
          <a:xfrm rot="5400000" flipV="1">
            <a:off x="10698000" y="1196128"/>
            <a:ext cx="270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38" name="Imagen 37">
            <a:extLst>
              <a:ext uri="{FF2B5EF4-FFF2-40B4-BE49-F238E27FC236}">
                <a16:creationId xmlns:a16="http://schemas.microsoft.com/office/drawing/2014/main" xmlns="" id="{21B477AB-D409-9AC6-FBD8-D2147A0B9F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" b="680"/>
          <a:stretch/>
        </p:blipFill>
        <p:spPr>
          <a:xfrm>
            <a:off x="10665797" y="5891938"/>
            <a:ext cx="1529510" cy="905420"/>
          </a:xfrm>
          <a:prstGeom prst="rect">
            <a:avLst/>
          </a:prstGeom>
        </p:spPr>
      </p:pic>
      <p:grpSp>
        <p:nvGrpSpPr>
          <p:cNvPr id="39" name="Grupo 38">
            <a:extLst>
              <a:ext uri="{FF2B5EF4-FFF2-40B4-BE49-F238E27FC236}">
                <a16:creationId xmlns:a16="http://schemas.microsoft.com/office/drawing/2014/main" xmlns="" id="{057FC8F4-8AB2-7DF8-B9A9-D854C586CE9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11424" y="6372000"/>
            <a:ext cx="3470987" cy="396000"/>
            <a:chOff x="5071939" y="6097119"/>
            <a:chExt cx="4036565" cy="460526"/>
          </a:xfrm>
        </p:grpSpPr>
        <p:pic>
          <p:nvPicPr>
            <p:cNvPr id="40" name="Imagen 39">
              <a:extLst>
                <a:ext uri="{FF2B5EF4-FFF2-40B4-BE49-F238E27FC236}">
                  <a16:creationId xmlns:a16="http://schemas.microsoft.com/office/drawing/2014/main" xmlns="" id="{E0C2117A-CE3C-AE9A-3E13-F4EF9BCC0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023973" y="6097119"/>
              <a:ext cx="835769" cy="460526"/>
            </a:xfrm>
            <a:prstGeom prst="rect">
              <a:avLst/>
            </a:prstGeom>
          </p:spPr>
        </p:pic>
        <p:pic>
          <p:nvPicPr>
            <p:cNvPr id="41" name="Imagen 40">
              <a:extLst>
                <a:ext uri="{FF2B5EF4-FFF2-40B4-BE49-F238E27FC236}">
                  <a16:creationId xmlns:a16="http://schemas.microsoft.com/office/drawing/2014/main" xmlns="" id="{FD056945-39BD-CCEC-C9FE-88CA01D82B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071939" y="6154047"/>
              <a:ext cx="1671649" cy="346669"/>
            </a:xfrm>
            <a:prstGeom prst="rect">
              <a:avLst/>
            </a:prstGeom>
          </p:spPr>
        </p:pic>
        <p:pic>
          <p:nvPicPr>
            <p:cNvPr id="42" name="Imagen 41">
              <a:extLst>
                <a:ext uri="{FF2B5EF4-FFF2-40B4-BE49-F238E27FC236}">
                  <a16:creationId xmlns:a16="http://schemas.microsoft.com/office/drawing/2014/main" xmlns="" id="{ABA3163B-EE3B-0617-6979-96315D916D0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139870" y="6098120"/>
              <a:ext cx="968634" cy="458524"/>
            </a:xfrm>
            <a:prstGeom prst="rect">
              <a:avLst/>
            </a:prstGeom>
          </p:spPr>
        </p:pic>
        <p:sp>
          <p:nvSpPr>
            <p:cNvPr id="43" name="Conector recto 3">
              <a:extLst>
                <a:ext uri="{FF2B5EF4-FFF2-40B4-BE49-F238E27FC236}">
                  <a16:creationId xmlns:a16="http://schemas.microsoft.com/office/drawing/2014/main" xmlns="" id="{407A42AB-5989-E7F4-D27C-572784E775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3832" y="6110714"/>
              <a:ext cx="0" cy="433336"/>
            </a:xfrm>
            <a:prstGeom prst="line">
              <a:avLst/>
            </a:prstGeom>
            <a:noFill/>
            <a:ln w="12700">
              <a:solidFill>
                <a:srgbClr val="D3C3A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4" name="Conector recto 3">
              <a:extLst>
                <a:ext uri="{FF2B5EF4-FFF2-40B4-BE49-F238E27FC236}">
                  <a16:creationId xmlns:a16="http://schemas.microsoft.com/office/drawing/2014/main" xmlns="" id="{4E308560-C02D-9079-4078-4096B43916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9885" y="6110714"/>
              <a:ext cx="0" cy="433336"/>
            </a:xfrm>
            <a:prstGeom prst="line">
              <a:avLst/>
            </a:prstGeom>
            <a:noFill/>
            <a:ln w="12700">
              <a:solidFill>
                <a:srgbClr val="D3C3A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797761E0-F87D-4DC4-B18E-732977362491}"/>
              </a:ext>
            </a:extLst>
          </p:cNvPr>
          <p:cNvSpPr txBox="1"/>
          <p:nvPr userDrawn="1"/>
        </p:nvSpPr>
        <p:spPr>
          <a:xfrm>
            <a:off x="5375920" y="6581001"/>
            <a:ext cx="453650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100" dirty="0">
                <a:solidFill>
                  <a:schemeClr val="bg1"/>
                </a:solidFill>
                <a:effectLst/>
                <a:latin typeface="Arial MT Extra Bold" panose="020B09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“2023, Año de Francisco Villa, el revolucionario del pueblo”</a:t>
            </a:r>
            <a:endParaRPr lang="es-MX" sz="1100" dirty="0">
              <a:solidFill>
                <a:schemeClr val="bg1"/>
              </a:solidFill>
              <a:latin typeface="Arial MT Extra Bold" panose="020B09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09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AB7F8AE4-7C3A-DD4F-077E-194A2FEFCF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8" t="-3354" r="45770" b="6020"/>
          <a:stretch/>
        </p:blipFill>
        <p:spPr>
          <a:xfrm>
            <a:off x="3457885" y="509672"/>
            <a:ext cx="5309283" cy="6198483"/>
          </a:xfrm>
          <a:prstGeom prst="rect">
            <a:avLst/>
          </a:prstGeom>
        </p:spPr>
      </p:pic>
      <p:sp>
        <p:nvSpPr>
          <p:cNvPr id="8" name="Rectángulo: una sola esquina cortada 7">
            <a:extLst>
              <a:ext uri="{FF2B5EF4-FFF2-40B4-BE49-F238E27FC236}">
                <a16:creationId xmlns:a16="http://schemas.microsoft.com/office/drawing/2014/main" xmlns="" id="{3AFC2EAB-CF42-F7E2-DCA4-18190E5EB63B}"/>
              </a:ext>
            </a:extLst>
          </p:cNvPr>
          <p:cNvSpPr/>
          <p:nvPr userDrawn="1"/>
        </p:nvSpPr>
        <p:spPr>
          <a:xfrm rot="10800000" flipV="1">
            <a:off x="5324943" y="6570000"/>
            <a:ext cx="504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2A09AF55-ACE9-B4AD-77CC-B6500A0EBBF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020269" y="4698000"/>
            <a:ext cx="2160000" cy="2160000"/>
            <a:chOff x="6609464" y="4338000"/>
            <a:chExt cx="2520000" cy="2520000"/>
          </a:xfrm>
        </p:grpSpPr>
        <p:sp>
          <p:nvSpPr>
            <p:cNvPr id="11" name="Triángulo rectángulo 10">
              <a:extLst>
                <a:ext uri="{FF2B5EF4-FFF2-40B4-BE49-F238E27FC236}">
                  <a16:creationId xmlns:a16="http://schemas.microsoft.com/office/drawing/2014/main" xmlns="" id="{9F6EC8C1-D84F-154F-2156-D8262F500F11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6609464" y="4338000"/>
              <a:ext cx="2520000" cy="2520000"/>
            </a:xfrm>
            <a:prstGeom prst="rtTriangle">
              <a:avLst/>
            </a:prstGeom>
            <a:solidFill>
              <a:srgbClr val="721F65"/>
            </a:solidFill>
            <a:ln>
              <a:solidFill>
                <a:srgbClr val="721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2" name="Franja diagonal 11">
              <a:extLst>
                <a:ext uri="{FF2B5EF4-FFF2-40B4-BE49-F238E27FC236}">
                  <a16:creationId xmlns:a16="http://schemas.microsoft.com/office/drawing/2014/main" xmlns="" id="{84583C02-1125-9659-41A4-3D1F8FADD3A4}"/>
                </a:ext>
              </a:extLst>
            </p:cNvPr>
            <p:cNvSpPr/>
            <p:nvPr/>
          </p:nvSpPr>
          <p:spPr>
            <a:xfrm rot="10800000">
              <a:off x="7386330" y="5192239"/>
              <a:ext cx="1743134" cy="1665761"/>
            </a:xfrm>
            <a:prstGeom prst="diagStripe">
              <a:avLst/>
            </a:prstGeom>
            <a:solidFill>
              <a:srgbClr val="661C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78340CA4-79D3-AA79-CD91-4D9FE878A5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" r="5119" b="680"/>
          <a:stretch/>
        </p:blipFill>
        <p:spPr>
          <a:xfrm>
            <a:off x="10836797" y="6021288"/>
            <a:ext cx="1272870" cy="794150"/>
          </a:xfrm>
          <a:prstGeom prst="rect">
            <a:avLst/>
          </a:prstGeom>
        </p:spPr>
      </p:pic>
      <p:sp>
        <p:nvSpPr>
          <p:cNvPr id="14" name="Rectángulo: una sola esquina cortada 13">
            <a:extLst>
              <a:ext uri="{FF2B5EF4-FFF2-40B4-BE49-F238E27FC236}">
                <a16:creationId xmlns:a16="http://schemas.microsoft.com/office/drawing/2014/main" xmlns="" id="{06B2D191-D147-ABB4-0931-617F7FF6952A}"/>
              </a:ext>
            </a:extLst>
          </p:cNvPr>
          <p:cNvSpPr>
            <a:spLocks/>
          </p:cNvSpPr>
          <p:nvPr userDrawn="1"/>
        </p:nvSpPr>
        <p:spPr>
          <a:xfrm rot="5400000" flipV="1">
            <a:off x="10686269" y="1196128"/>
            <a:ext cx="270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" name="1 Título">
            <a:extLst>
              <a:ext uri="{FF2B5EF4-FFF2-40B4-BE49-F238E27FC236}">
                <a16:creationId xmlns:a16="http://schemas.microsoft.com/office/drawing/2014/main" xmlns="" id="{22A4E756-456C-3066-BF28-F5298851630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632189" y="274638"/>
            <a:ext cx="7938479" cy="1143000"/>
          </a:xfrm>
          <a:prstGeom prst="rect">
            <a:avLst/>
          </a:prstGeom>
          <a:solidFill>
            <a:srgbClr val="5B19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MX" sz="3200" kern="1200" dirty="0">
                <a:solidFill>
                  <a:schemeClr val="bg1"/>
                </a:solidFill>
                <a:latin typeface="Montserrat SemiBold" panose="00000700000000000000" pitchFamily="2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196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391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587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783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US" dirty="0">
                <a:latin typeface="Arial MT Extra Bold" panose="020B0903030403020204" pitchFamily="34" charset="0"/>
              </a:rPr>
              <a:t>HAGA CLIC PARA MODIFICAR EL ESTILO DE TÍTULO DEL PATRÓN</a:t>
            </a: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9656AF74-3EA1-1474-D895-1A45BEED2A8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11424" y="6372000"/>
            <a:ext cx="3470987" cy="396000"/>
            <a:chOff x="5071939" y="6097119"/>
            <a:chExt cx="4036565" cy="460526"/>
          </a:xfrm>
        </p:grpSpPr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xmlns="" id="{7505BAC5-28B7-8EF6-5686-6BE7CF4E25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023973" y="6097119"/>
              <a:ext cx="835769" cy="460526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xmlns="" id="{70F6314F-7FD9-8CEC-62E8-A0CB4581364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071939" y="6154047"/>
              <a:ext cx="1671649" cy="346669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xmlns="" id="{3E81535A-0C04-ED34-D043-139E2258D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139870" y="6098120"/>
              <a:ext cx="968634" cy="458524"/>
            </a:xfrm>
            <a:prstGeom prst="rect">
              <a:avLst/>
            </a:prstGeom>
          </p:spPr>
        </p:pic>
        <p:sp>
          <p:nvSpPr>
            <p:cNvPr id="20" name="Conector recto 3">
              <a:extLst>
                <a:ext uri="{FF2B5EF4-FFF2-40B4-BE49-F238E27FC236}">
                  <a16:creationId xmlns:a16="http://schemas.microsoft.com/office/drawing/2014/main" xmlns="" id="{0D382764-1B85-1ED0-3FFF-942B3661E9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3832" y="6110714"/>
              <a:ext cx="0" cy="433336"/>
            </a:xfrm>
            <a:prstGeom prst="line">
              <a:avLst/>
            </a:prstGeom>
            <a:noFill/>
            <a:ln w="12700">
              <a:solidFill>
                <a:srgbClr val="D3C3A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1" name="Conector recto 3">
              <a:extLst>
                <a:ext uri="{FF2B5EF4-FFF2-40B4-BE49-F238E27FC236}">
                  <a16:creationId xmlns:a16="http://schemas.microsoft.com/office/drawing/2014/main" xmlns="" id="{A6B693D8-2114-EC18-9AA1-57527C95D6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9885" y="6110714"/>
              <a:ext cx="0" cy="433336"/>
            </a:xfrm>
            <a:prstGeom prst="line">
              <a:avLst/>
            </a:prstGeom>
            <a:noFill/>
            <a:ln w="12700">
              <a:solidFill>
                <a:srgbClr val="D3C3A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</p:grp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>
                <a:latin typeface="Arial MT" panose="020B0604020202020204" pitchFamily="34" charset="0"/>
              </a:defRPr>
            </a:lvl1pPr>
            <a:lvl2pPr>
              <a:defRPr sz="2400">
                <a:latin typeface="Arial MT" panose="020B0604020202020204" pitchFamily="34" charset="0"/>
              </a:defRPr>
            </a:lvl2pPr>
            <a:lvl3pPr>
              <a:defRPr sz="2000">
                <a:latin typeface="Arial MT" panose="020B0604020202020204" pitchFamily="34" charset="0"/>
              </a:defRPr>
            </a:lvl3pPr>
            <a:lvl4pPr>
              <a:defRPr sz="1800">
                <a:latin typeface="Arial MT" panose="020B0604020202020204" pitchFamily="34" charset="0"/>
              </a:defRPr>
            </a:lvl4pPr>
            <a:lvl5pPr>
              <a:defRPr sz="1800">
                <a:latin typeface="Arial MT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>
                <a:latin typeface="Arial MT" panose="020B0604020202020204" pitchFamily="34" charset="0"/>
              </a:defRPr>
            </a:lvl1pPr>
            <a:lvl2pPr>
              <a:defRPr sz="2400">
                <a:latin typeface="Arial MT" panose="020B0604020202020204" pitchFamily="34" charset="0"/>
              </a:defRPr>
            </a:lvl2pPr>
            <a:lvl3pPr>
              <a:defRPr sz="2000">
                <a:latin typeface="Arial MT" panose="020B0604020202020204" pitchFamily="34" charset="0"/>
              </a:defRPr>
            </a:lvl3pPr>
            <a:lvl4pPr>
              <a:defRPr sz="1800">
                <a:latin typeface="Arial MT" panose="020B0604020202020204" pitchFamily="34" charset="0"/>
              </a:defRPr>
            </a:lvl4pPr>
            <a:lvl5pPr>
              <a:defRPr sz="1800">
                <a:latin typeface="Arial MT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90BED0CD-6796-7927-ECA0-BD7FEBBB95AB}"/>
              </a:ext>
            </a:extLst>
          </p:cNvPr>
          <p:cNvSpPr txBox="1"/>
          <p:nvPr userDrawn="1"/>
        </p:nvSpPr>
        <p:spPr>
          <a:xfrm>
            <a:off x="5591944" y="6581001"/>
            <a:ext cx="453650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100" dirty="0">
                <a:solidFill>
                  <a:schemeClr val="bg1"/>
                </a:solidFill>
                <a:effectLst/>
                <a:latin typeface="Arial MT Extra Bold" panose="020B09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“2023, Año de Francisco Villa, el revolucionario del pueblo”</a:t>
            </a:r>
            <a:endParaRPr lang="es-MX" sz="1100" dirty="0">
              <a:solidFill>
                <a:schemeClr val="bg1"/>
              </a:solidFill>
              <a:latin typeface="Arial MT Extra Bold" panose="020B09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77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C5041AC-1B98-FE70-9245-75561FEE12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8" t="-3354" r="45770" b="6020"/>
          <a:stretch/>
        </p:blipFill>
        <p:spPr>
          <a:xfrm>
            <a:off x="3457885" y="509672"/>
            <a:ext cx="5309283" cy="6198483"/>
          </a:xfrm>
          <a:prstGeom prst="rect">
            <a:avLst/>
          </a:prstGeom>
        </p:spPr>
      </p:pic>
      <p:sp>
        <p:nvSpPr>
          <p:cNvPr id="11" name="Rectángulo: una sola esquina cortada 10">
            <a:extLst>
              <a:ext uri="{FF2B5EF4-FFF2-40B4-BE49-F238E27FC236}">
                <a16:creationId xmlns:a16="http://schemas.microsoft.com/office/drawing/2014/main" xmlns="" id="{6FBE763C-2224-974F-5837-AEA597F8E4C3}"/>
              </a:ext>
            </a:extLst>
          </p:cNvPr>
          <p:cNvSpPr/>
          <p:nvPr userDrawn="1"/>
        </p:nvSpPr>
        <p:spPr>
          <a:xfrm rot="10800000" flipV="1">
            <a:off x="5324943" y="6570000"/>
            <a:ext cx="504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xmlns="" id="{5ED92837-F862-1568-6119-7C3B492C214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020269" y="4698000"/>
            <a:ext cx="2160000" cy="2160000"/>
            <a:chOff x="6609464" y="4338000"/>
            <a:chExt cx="2520000" cy="2520000"/>
          </a:xfrm>
        </p:grpSpPr>
        <p:sp>
          <p:nvSpPr>
            <p:cNvPr id="13" name="Triángulo rectángulo 12">
              <a:extLst>
                <a:ext uri="{FF2B5EF4-FFF2-40B4-BE49-F238E27FC236}">
                  <a16:creationId xmlns:a16="http://schemas.microsoft.com/office/drawing/2014/main" xmlns="" id="{73E8BEFD-8BFB-F6FE-23B2-2118B1EEFEDC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6609464" y="4338000"/>
              <a:ext cx="2520000" cy="2520000"/>
            </a:xfrm>
            <a:prstGeom prst="rtTriangle">
              <a:avLst/>
            </a:prstGeom>
            <a:solidFill>
              <a:srgbClr val="721F65"/>
            </a:solidFill>
            <a:ln>
              <a:solidFill>
                <a:srgbClr val="721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4" name="Franja diagonal 13">
              <a:extLst>
                <a:ext uri="{FF2B5EF4-FFF2-40B4-BE49-F238E27FC236}">
                  <a16:creationId xmlns:a16="http://schemas.microsoft.com/office/drawing/2014/main" xmlns="" id="{01AECC8B-675F-25AF-F756-C166544C0934}"/>
                </a:ext>
              </a:extLst>
            </p:cNvPr>
            <p:cNvSpPr/>
            <p:nvPr/>
          </p:nvSpPr>
          <p:spPr>
            <a:xfrm rot="10800000">
              <a:off x="7386330" y="5192239"/>
              <a:ext cx="1743134" cy="1665761"/>
            </a:xfrm>
            <a:prstGeom prst="diagStripe">
              <a:avLst/>
            </a:prstGeom>
            <a:solidFill>
              <a:srgbClr val="661C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3F73E0F1-1627-2AD1-0F55-91F174FBF7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" r="5119" b="680"/>
          <a:stretch/>
        </p:blipFill>
        <p:spPr>
          <a:xfrm>
            <a:off x="10836797" y="6021288"/>
            <a:ext cx="1272870" cy="794150"/>
          </a:xfrm>
          <a:prstGeom prst="rect">
            <a:avLst/>
          </a:prstGeom>
        </p:spPr>
      </p:pic>
      <p:sp>
        <p:nvSpPr>
          <p:cNvPr id="16" name="Rectángulo: una sola esquina cortada 15">
            <a:extLst>
              <a:ext uri="{FF2B5EF4-FFF2-40B4-BE49-F238E27FC236}">
                <a16:creationId xmlns:a16="http://schemas.microsoft.com/office/drawing/2014/main" xmlns="" id="{B16F89A1-AEE1-02A4-4DB4-E966123576EE}"/>
              </a:ext>
            </a:extLst>
          </p:cNvPr>
          <p:cNvSpPr>
            <a:spLocks/>
          </p:cNvSpPr>
          <p:nvPr userDrawn="1"/>
        </p:nvSpPr>
        <p:spPr>
          <a:xfrm rot="5400000" flipV="1">
            <a:off x="10686269" y="1196128"/>
            <a:ext cx="270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7" name="1 Título">
            <a:extLst>
              <a:ext uri="{FF2B5EF4-FFF2-40B4-BE49-F238E27FC236}">
                <a16:creationId xmlns:a16="http://schemas.microsoft.com/office/drawing/2014/main" xmlns="" id="{91E2D573-9A64-22CE-1708-426AD992D91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632189" y="274638"/>
            <a:ext cx="7938479" cy="1143000"/>
          </a:xfrm>
          <a:prstGeom prst="rect">
            <a:avLst/>
          </a:prstGeom>
          <a:solidFill>
            <a:srgbClr val="5B19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MX" sz="3200" kern="1200" dirty="0">
                <a:solidFill>
                  <a:schemeClr val="bg1"/>
                </a:solidFill>
                <a:latin typeface="Montserrat SemiBold" panose="00000700000000000000" pitchFamily="2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196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391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587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783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US" dirty="0">
                <a:latin typeface="Arial MT Extra Bold" panose="020B0903030403020204" pitchFamily="34" charset="0"/>
              </a:rPr>
              <a:t>HAGA CLIC PARA MODIFICAR EL ESTILO DE TÍTULO DEL PATRÓN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xmlns="" id="{59E11BC7-7095-9E84-CF79-3099C14A938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11424" y="6372000"/>
            <a:ext cx="3470987" cy="396000"/>
            <a:chOff x="5071939" y="6097119"/>
            <a:chExt cx="4036565" cy="460526"/>
          </a:xfrm>
        </p:grpSpPr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xmlns="" id="{6979D76D-AF1C-4880-055A-440C8E76DB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023973" y="6097119"/>
              <a:ext cx="835769" cy="460526"/>
            </a:xfrm>
            <a:prstGeom prst="rect">
              <a:avLst/>
            </a:prstGeom>
          </p:spPr>
        </p:pic>
        <p:pic>
          <p:nvPicPr>
            <p:cNvPr id="20" name="Imagen 19">
              <a:extLst>
                <a:ext uri="{FF2B5EF4-FFF2-40B4-BE49-F238E27FC236}">
                  <a16:creationId xmlns:a16="http://schemas.microsoft.com/office/drawing/2014/main" xmlns="" id="{AB99D7AB-638C-5E9A-5790-034BB5844A9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071939" y="6154047"/>
              <a:ext cx="1671649" cy="346669"/>
            </a:xfrm>
            <a:prstGeom prst="rect">
              <a:avLst/>
            </a:prstGeom>
          </p:spPr>
        </p:pic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xmlns="" id="{5D625A50-78E6-0071-B9C6-C227679A6FE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139870" y="6098120"/>
              <a:ext cx="968634" cy="458524"/>
            </a:xfrm>
            <a:prstGeom prst="rect">
              <a:avLst/>
            </a:prstGeom>
          </p:spPr>
        </p:pic>
        <p:sp>
          <p:nvSpPr>
            <p:cNvPr id="22" name="Conector recto 3">
              <a:extLst>
                <a:ext uri="{FF2B5EF4-FFF2-40B4-BE49-F238E27FC236}">
                  <a16:creationId xmlns:a16="http://schemas.microsoft.com/office/drawing/2014/main" xmlns="" id="{9FF05C8D-3D54-DAA9-1617-A70F090E9A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3832" y="6110714"/>
              <a:ext cx="0" cy="433336"/>
            </a:xfrm>
            <a:prstGeom prst="line">
              <a:avLst/>
            </a:prstGeom>
            <a:noFill/>
            <a:ln w="12700">
              <a:solidFill>
                <a:srgbClr val="D3C3A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3" name="Conector recto 3">
              <a:extLst>
                <a:ext uri="{FF2B5EF4-FFF2-40B4-BE49-F238E27FC236}">
                  <a16:creationId xmlns:a16="http://schemas.microsoft.com/office/drawing/2014/main" xmlns="" id="{0E831CA4-6AE4-D1B1-D7B8-9D9A50946D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9885" y="6110714"/>
              <a:ext cx="0" cy="433336"/>
            </a:xfrm>
            <a:prstGeom prst="line">
              <a:avLst/>
            </a:prstGeom>
            <a:noFill/>
            <a:ln w="12700">
              <a:solidFill>
                <a:srgbClr val="D3C3A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</p:grp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 MT" panose="020B0604020202020204" pitchFamily="34" charset="0"/>
              </a:defRPr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 MT" panose="020B0604020202020204" pitchFamily="34" charset="0"/>
              </a:defRPr>
            </a:lvl1pPr>
            <a:lvl2pPr>
              <a:defRPr sz="2000">
                <a:latin typeface="Arial MT" panose="020B0604020202020204" pitchFamily="34" charset="0"/>
              </a:defRPr>
            </a:lvl2pPr>
            <a:lvl3pPr>
              <a:defRPr sz="1800">
                <a:latin typeface="Arial MT" panose="020B0604020202020204" pitchFamily="34" charset="0"/>
              </a:defRPr>
            </a:lvl3pPr>
            <a:lvl4pPr>
              <a:defRPr sz="1600">
                <a:latin typeface="Arial MT" panose="020B0604020202020204" pitchFamily="34" charset="0"/>
              </a:defRPr>
            </a:lvl4pPr>
            <a:lvl5pPr>
              <a:defRPr sz="1600">
                <a:latin typeface="Arial MT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 MT" panose="020B0604020202020204" pitchFamily="34" charset="0"/>
              </a:defRPr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>
                <a:latin typeface="Arial MT" panose="020B0604020202020204" pitchFamily="34" charset="0"/>
              </a:defRPr>
            </a:lvl1pPr>
            <a:lvl2pPr>
              <a:defRPr sz="2000">
                <a:latin typeface="Arial MT" panose="020B0604020202020204" pitchFamily="34" charset="0"/>
              </a:defRPr>
            </a:lvl2pPr>
            <a:lvl3pPr>
              <a:defRPr sz="1800">
                <a:latin typeface="Arial MT" panose="020B0604020202020204" pitchFamily="34" charset="0"/>
              </a:defRPr>
            </a:lvl3pPr>
            <a:lvl4pPr>
              <a:defRPr sz="1600">
                <a:latin typeface="Arial MT" panose="020B0604020202020204" pitchFamily="34" charset="0"/>
              </a:defRPr>
            </a:lvl4pPr>
            <a:lvl5pPr>
              <a:defRPr sz="1600">
                <a:latin typeface="Arial MT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BE4CA1B1-932F-3916-148B-592660F0011F}"/>
              </a:ext>
            </a:extLst>
          </p:cNvPr>
          <p:cNvSpPr txBox="1"/>
          <p:nvPr userDrawn="1"/>
        </p:nvSpPr>
        <p:spPr>
          <a:xfrm>
            <a:off x="5591944" y="6581001"/>
            <a:ext cx="453650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100" dirty="0">
                <a:solidFill>
                  <a:schemeClr val="bg1"/>
                </a:solidFill>
                <a:effectLst/>
                <a:latin typeface="Arial MT Extra Bold" panose="020B09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“2023, Año de Francisco Villa, el revolucionario del pueblo”</a:t>
            </a:r>
            <a:endParaRPr lang="es-MX" sz="1100" dirty="0">
              <a:solidFill>
                <a:schemeClr val="bg1"/>
              </a:solidFill>
              <a:latin typeface="Arial MT Extra Bold" panose="020B09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60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5EDD16C4-2398-B283-05DA-664FE6EDF1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8" t="-3354" r="45770" b="6020"/>
          <a:stretch/>
        </p:blipFill>
        <p:spPr>
          <a:xfrm>
            <a:off x="3457885" y="509672"/>
            <a:ext cx="5309283" cy="6198483"/>
          </a:xfrm>
          <a:prstGeom prst="rect">
            <a:avLst/>
          </a:prstGeom>
        </p:spPr>
      </p:pic>
      <p:sp>
        <p:nvSpPr>
          <p:cNvPr id="7" name="Rectángulo: una sola esquina cortada 6">
            <a:extLst>
              <a:ext uri="{FF2B5EF4-FFF2-40B4-BE49-F238E27FC236}">
                <a16:creationId xmlns:a16="http://schemas.microsoft.com/office/drawing/2014/main" xmlns="" id="{E5558195-A494-DA6A-91EE-8D7DF6088F6F}"/>
              </a:ext>
            </a:extLst>
          </p:cNvPr>
          <p:cNvSpPr/>
          <p:nvPr userDrawn="1"/>
        </p:nvSpPr>
        <p:spPr>
          <a:xfrm rot="10800000" flipV="1">
            <a:off x="5324943" y="6570000"/>
            <a:ext cx="504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xmlns="" id="{FE02143C-13BF-7CC0-C5D0-748C89CA3A9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020269" y="4698000"/>
            <a:ext cx="2160000" cy="2160000"/>
            <a:chOff x="6609464" y="4338000"/>
            <a:chExt cx="2520000" cy="2520000"/>
          </a:xfrm>
        </p:grpSpPr>
        <p:sp>
          <p:nvSpPr>
            <p:cNvPr id="9" name="Triángulo rectángulo 8">
              <a:extLst>
                <a:ext uri="{FF2B5EF4-FFF2-40B4-BE49-F238E27FC236}">
                  <a16:creationId xmlns:a16="http://schemas.microsoft.com/office/drawing/2014/main" xmlns="" id="{31B4D630-2336-C7CF-97BF-F60F32CA0AEC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6609464" y="4338000"/>
              <a:ext cx="2520000" cy="2520000"/>
            </a:xfrm>
            <a:prstGeom prst="rtTriangle">
              <a:avLst/>
            </a:prstGeom>
            <a:solidFill>
              <a:srgbClr val="721F65"/>
            </a:solidFill>
            <a:ln>
              <a:solidFill>
                <a:srgbClr val="721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0" name="Franja diagonal 9">
              <a:extLst>
                <a:ext uri="{FF2B5EF4-FFF2-40B4-BE49-F238E27FC236}">
                  <a16:creationId xmlns:a16="http://schemas.microsoft.com/office/drawing/2014/main" xmlns="" id="{36D1701F-5AD9-E3B6-D0CA-D527B099C9C1}"/>
                </a:ext>
              </a:extLst>
            </p:cNvPr>
            <p:cNvSpPr/>
            <p:nvPr/>
          </p:nvSpPr>
          <p:spPr>
            <a:xfrm rot="10800000">
              <a:off x="7386330" y="5192239"/>
              <a:ext cx="1743134" cy="1665761"/>
            </a:xfrm>
            <a:prstGeom prst="diagStripe">
              <a:avLst/>
            </a:prstGeom>
            <a:solidFill>
              <a:srgbClr val="661C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B2604E4C-6121-D81B-68BA-208F54A6E8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" r="5119" b="680"/>
          <a:stretch/>
        </p:blipFill>
        <p:spPr>
          <a:xfrm>
            <a:off x="10836797" y="6021288"/>
            <a:ext cx="1272870" cy="794150"/>
          </a:xfrm>
          <a:prstGeom prst="rect">
            <a:avLst/>
          </a:prstGeom>
        </p:spPr>
      </p:pic>
      <p:sp>
        <p:nvSpPr>
          <p:cNvPr id="12" name="Rectángulo: una sola esquina cortada 11">
            <a:extLst>
              <a:ext uri="{FF2B5EF4-FFF2-40B4-BE49-F238E27FC236}">
                <a16:creationId xmlns:a16="http://schemas.microsoft.com/office/drawing/2014/main" xmlns="" id="{7E6157A9-C2C7-7764-C512-D218CAA0EE64}"/>
              </a:ext>
            </a:extLst>
          </p:cNvPr>
          <p:cNvSpPr>
            <a:spLocks/>
          </p:cNvSpPr>
          <p:nvPr userDrawn="1"/>
        </p:nvSpPr>
        <p:spPr>
          <a:xfrm rot="5400000" flipV="1">
            <a:off x="10686269" y="1196128"/>
            <a:ext cx="270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1 Título">
            <a:extLst>
              <a:ext uri="{FF2B5EF4-FFF2-40B4-BE49-F238E27FC236}">
                <a16:creationId xmlns:a16="http://schemas.microsoft.com/office/drawing/2014/main" xmlns="" id="{035766FA-44C3-01CD-3F74-79F363ABFA0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632189" y="274638"/>
            <a:ext cx="7938479" cy="1143000"/>
          </a:xfrm>
          <a:prstGeom prst="rect">
            <a:avLst/>
          </a:prstGeom>
          <a:solidFill>
            <a:srgbClr val="5B19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MX" sz="3200" kern="1200" dirty="0">
                <a:solidFill>
                  <a:schemeClr val="bg1"/>
                </a:solidFill>
                <a:latin typeface="Montserrat SemiBold" panose="00000700000000000000" pitchFamily="2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196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391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587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783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US" dirty="0">
                <a:latin typeface="Arial MT Extra Bold" panose="020B0903030403020204" pitchFamily="34" charset="0"/>
              </a:rPr>
              <a:t>HAGA CLIC PARA MODIFICAR EL ESTILO DE TÍTULO DEL PATRÓN</a:t>
            </a: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xmlns="" id="{673E628B-1996-05B4-8BCA-326930BE9B4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11424" y="6372000"/>
            <a:ext cx="3470987" cy="396000"/>
            <a:chOff x="5071939" y="6097119"/>
            <a:chExt cx="4036565" cy="460526"/>
          </a:xfrm>
        </p:grpSpPr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xmlns="" id="{5632578B-77A2-E933-B02C-CD2FB8E38D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023973" y="6097119"/>
              <a:ext cx="835769" cy="460526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xmlns="" id="{29847084-FBD6-9D45-7E01-EAB6CED05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071939" y="6154047"/>
              <a:ext cx="1671649" cy="346669"/>
            </a:xfrm>
            <a:prstGeom prst="rect">
              <a:avLst/>
            </a:prstGeom>
          </p:spPr>
        </p:pic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xmlns="" id="{8A702673-F6F0-DA0B-2CFE-0C6CA3FE465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139870" y="6098120"/>
              <a:ext cx="968634" cy="458524"/>
            </a:xfrm>
            <a:prstGeom prst="rect">
              <a:avLst/>
            </a:prstGeom>
          </p:spPr>
        </p:pic>
        <p:sp>
          <p:nvSpPr>
            <p:cNvPr id="18" name="Conector recto 3">
              <a:extLst>
                <a:ext uri="{FF2B5EF4-FFF2-40B4-BE49-F238E27FC236}">
                  <a16:creationId xmlns:a16="http://schemas.microsoft.com/office/drawing/2014/main" xmlns="" id="{4A530AEA-9E71-0855-9CF5-9E33C2DFC2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3832" y="6110714"/>
              <a:ext cx="0" cy="433336"/>
            </a:xfrm>
            <a:prstGeom prst="line">
              <a:avLst/>
            </a:prstGeom>
            <a:noFill/>
            <a:ln w="12700">
              <a:solidFill>
                <a:srgbClr val="D3C3A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9" name="Conector recto 3">
              <a:extLst>
                <a:ext uri="{FF2B5EF4-FFF2-40B4-BE49-F238E27FC236}">
                  <a16:creationId xmlns:a16="http://schemas.microsoft.com/office/drawing/2014/main" xmlns="" id="{E74BA7E6-006C-4A99-C27B-0698B057C0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9885" y="6110714"/>
              <a:ext cx="0" cy="433336"/>
            </a:xfrm>
            <a:prstGeom prst="line">
              <a:avLst/>
            </a:prstGeom>
            <a:noFill/>
            <a:ln w="12700">
              <a:solidFill>
                <a:srgbClr val="D3C3A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40EA69E1-666C-4777-5204-69B77CF4C9FA}"/>
              </a:ext>
            </a:extLst>
          </p:cNvPr>
          <p:cNvSpPr txBox="1"/>
          <p:nvPr userDrawn="1"/>
        </p:nvSpPr>
        <p:spPr>
          <a:xfrm>
            <a:off x="5591944" y="6581001"/>
            <a:ext cx="453650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100" dirty="0">
                <a:solidFill>
                  <a:schemeClr val="bg1"/>
                </a:solidFill>
                <a:effectLst/>
                <a:latin typeface="Arial MT Extra Bold" panose="020B09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“2023, Año de Francisco Villa, el revolucionario del pueblo”</a:t>
            </a:r>
            <a:endParaRPr lang="es-MX" sz="1100" dirty="0">
              <a:solidFill>
                <a:schemeClr val="bg1"/>
              </a:solidFill>
              <a:latin typeface="Arial MT Extra Bold" panose="020B09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3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57219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3" indent="0">
              <a:buNone/>
              <a:defRPr sz="900"/>
            </a:lvl5pPr>
            <a:lvl6pPr marL="2285978" indent="0">
              <a:buNone/>
              <a:defRPr sz="900"/>
            </a:lvl6pPr>
            <a:lvl7pPr marL="2743174" indent="0">
              <a:buNone/>
              <a:defRPr sz="900"/>
            </a:lvl7pPr>
            <a:lvl8pPr marL="3200370" indent="0">
              <a:buNone/>
              <a:defRPr sz="900"/>
            </a:lvl8pPr>
            <a:lvl9pPr marL="3657565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A186A-54B5-42E5-BF12-AD13C72C40DA}" type="datetimeFigureOut">
              <a:rPr lang="es-MX"/>
              <a:pPr>
                <a:defRPr/>
              </a:pPr>
              <a:t>27/02/2023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9C05C-6C85-4048-9C8C-AD942D537F6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219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3" indent="0">
              <a:buNone/>
              <a:defRPr sz="900"/>
            </a:lvl5pPr>
            <a:lvl6pPr marL="2285978" indent="0">
              <a:buNone/>
              <a:defRPr sz="900"/>
            </a:lvl6pPr>
            <a:lvl7pPr marL="2743174" indent="0">
              <a:buNone/>
              <a:defRPr sz="900"/>
            </a:lvl7pPr>
            <a:lvl8pPr marL="3200370" indent="0">
              <a:buNone/>
              <a:defRPr sz="900"/>
            </a:lvl8pPr>
            <a:lvl9pPr marL="3657565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690CB-08AE-4C51-92DA-D2EF3407B867}" type="datetimeFigureOut">
              <a:rPr lang="es-MX"/>
              <a:pPr>
                <a:defRPr/>
              </a:pPr>
              <a:t>27/02/2023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4408A-1209-4496-BC97-059EB126283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22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dirty="0"/>
              <a:t>Haga clic para modificar el estilo de título del patrón</a:t>
            </a:r>
            <a:endParaRPr lang="es-MX" altLang="es-MX" dirty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2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texto del patrón</a:t>
            </a:r>
          </a:p>
          <a:p>
            <a:pPr lvl="1"/>
            <a:r>
              <a:rPr lang="es-ES" altLang="es-MX"/>
              <a:t>Segundo nivel</a:t>
            </a:r>
          </a:p>
          <a:p>
            <a:pPr lvl="2"/>
            <a:r>
              <a:rPr lang="es-ES" altLang="es-MX"/>
              <a:t>Tercer nivel</a:t>
            </a:r>
          </a:p>
          <a:p>
            <a:pPr lvl="3"/>
            <a:r>
              <a:rPr lang="es-ES" altLang="es-MX"/>
              <a:t>Cuarto nivel</a:t>
            </a:r>
          </a:p>
          <a:p>
            <a:pPr lvl="4"/>
            <a:r>
              <a:rPr lang="es-ES" altLang="es-MX"/>
              <a:t>Quinto nivel</a:t>
            </a:r>
            <a:endParaRPr lang="es-MX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9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9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8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8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7" indent="-34289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3" indent="-28574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8419792B-2EA0-A147-85C9-6B3E66506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6339" y="1207358"/>
            <a:ext cx="3476914" cy="2194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>
            <a:extLst>
              <a:ext uri="{FF2B5EF4-FFF2-40B4-BE49-F238E27FC236}">
                <a16:creationId xmlns:a16="http://schemas.microsoft.com/office/drawing/2014/main" xmlns="" id="{A5134BBD-693B-3698-87C7-220DCA09824D}"/>
              </a:ext>
            </a:extLst>
          </p:cNvPr>
          <p:cNvSpPr/>
          <p:nvPr/>
        </p:nvSpPr>
        <p:spPr>
          <a:xfrm>
            <a:off x="1865292" y="3789040"/>
            <a:ext cx="8316415" cy="975268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6000" b="1" spc="28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 I E N V E N I D O 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ACF4632B-5175-160A-1862-3818E9466E0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3793" y="1207358"/>
            <a:ext cx="2717914" cy="202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72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DOCUMENTACIÓN DE TERMINO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E4B74D8D-3340-4A4E-5F12-0AE3FE421CB5}"/>
              </a:ext>
            </a:extLst>
          </p:cNvPr>
          <p:cNvSpPr txBox="1"/>
          <p:nvPr/>
        </p:nvSpPr>
        <p:spPr>
          <a:xfrm>
            <a:off x="1487488" y="1556792"/>
            <a:ext cx="90730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1800" b="1" u="sng" dirty="0"/>
              <a:t>PASO 2: ENTREGA DE CONSTANCIAS O CONTRARECIBO DE TÉRMINO POR CORREO ELECTRÓNICO. </a:t>
            </a:r>
          </a:p>
          <a:p>
            <a:endParaRPr lang="es-US" dirty="0"/>
          </a:p>
          <a:p>
            <a:r>
              <a:rPr lang="es-US" dirty="0"/>
              <a:t>El área de Estadías revisara detalladamente los 5 documentos de término que el alumno haya entregado, es decir, verificará si la documentación viene completa y debidamente requisitada.</a:t>
            </a:r>
          </a:p>
          <a:p>
            <a:endParaRPr lang="es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dirty="0"/>
              <a:t>Constancias de término. </a:t>
            </a:r>
          </a:p>
          <a:p>
            <a:r>
              <a:rPr lang="es-US" b="1" dirty="0"/>
              <a:t>La que el área de Estadías entregará al alumno al correo que registró. </a:t>
            </a:r>
          </a:p>
          <a:p>
            <a:r>
              <a:rPr lang="es-US" b="1" dirty="0"/>
              <a:t>(Fecha de entrega según la convocatoria).</a:t>
            </a:r>
          </a:p>
          <a:p>
            <a:endParaRPr lang="es-US" b="1" dirty="0"/>
          </a:p>
          <a:p>
            <a:endParaRPr lang="es-US" b="1" dirty="0"/>
          </a:p>
          <a:p>
            <a:endParaRPr lang="es-US" b="1" dirty="0"/>
          </a:p>
          <a:p>
            <a:endParaRPr lang="es-MX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D4208737-F862-7832-D97D-1BDBC1CCBCDC}"/>
              </a:ext>
            </a:extLst>
          </p:cNvPr>
          <p:cNvSpPr txBox="1"/>
          <p:nvPr/>
        </p:nvSpPr>
        <p:spPr>
          <a:xfrm>
            <a:off x="6096000" y="4680724"/>
            <a:ext cx="380227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/>
              <a:t>NOTA:</a:t>
            </a:r>
          </a:p>
          <a:p>
            <a:pPr algn="just"/>
            <a:r>
              <a:rPr lang="es-MX" sz="1300" dirty="0"/>
              <a:t> </a:t>
            </a:r>
            <a:r>
              <a:rPr lang="es-US" sz="1300" dirty="0"/>
              <a:t>Solo se les entregará a los alumnos que hayan realizado la entrega de documentos de término en tiempo y forma como se les indicó.</a:t>
            </a:r>
          </a:p>
          <a:p>
            <a:pPr algn="just"/>
            <a:endParaRPr lang="es-US" sz="1300" dirty="0"/>
          </a:p>
          <a:p>
            <a:pPr algn="just"/>
            <a:r>
              <a:rPr lang="es-US" sz="1300" dirty="0"/>
              <a:t>Y en caso de que por fallas técnicas no les llegara el correo notificar al correo electrónico  de estadía al siguiente día de la fecha estipulada del envió.</a:t>
            </a:r>
          </a:p>
        </p:txBody>
      </p:sp>
    </p:spTree>
    <p:extLst>
      <p:ext uri="{BB962C8B-B14F-4D97-AF65-F5344CB8AC3E}">
        <p14:creationId xmlns:p14="http://schemas.microsoft.com/office/powerpoint/2010/main" val="159728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EVALUACIÓN DEL ASESOR ACADÉMICO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0A86CAE2-1559-A2F8-971C-7A8730C2FE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4" y="1453396"/>
            <a:ext cx="7632848" cy="4855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95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EVALUACIÓN DEL ASESOR LABORAL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9F308ED0-E647-F6CA-22D0-92014517B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568" y="1417638"/>
            <a:ext cx="6624736" cy="491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05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EVALUACIÓN DEL ASESOR LABORAL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1132AE86-4214-2921-B227-E33CBFF6F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568" y="1417637"/>
            <a:ext cx="6408712" cy="4856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8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189" y="256883"/>
            <a:ext cx="7938479" cy="1143000"/>
          </a:xfrm>
        </p:spPr>
        <p:txBody>
          <a:bodyPr/>
          <a:lstStyle/>
          <a:p>
            <a:r>
              <a:rPr lang="es-MX" dirty="0"/>
              <a:t>CONVOCATORIA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D78D220D-8125-ECE2-6D84-4FCCC36CA0DF}"/>
              </a:ext>
            </a:extLst>
          </p:cNvPr>
          <p:cNvSpPr txBox="1"/>
          <p:nvPr/>
        </p:nvSpPr>
        <p:spPr>
          <a:xfrm>
            <a:off x="7994979" y="3429000"/>
            <a:ext cx="40776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http://</a:t>
            </a:r>
            <a:r>
              <a:rPr lang="es-MX" sz="1400" dirty="0"/>
              <a:t>www.uptapachula.edu.mx/convocatorias/estadias/convocatoria</a:t>
            </a:r>
            <a:endParaRPr lang="es-MX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881408"/>
              </p:ext>
            </p:extLst>
          </p:nvPr>
        </p:nvGraphicFramePr>
        <p:xfrm>
          <a:off x="479376" y="1399883"/>
          <a:ext cx="7376147" cy="48945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72218"/>
                <a:gridCol w="2303929"/>
              </a:tblGrid>
              <a:tr h="14599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>
                          <a:effectLst/>
                        </a:rPr>
                        <a:t>ACTIVIDAD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>
                          <a:effectLst/>
                        </a:rPr>
                        <a:t>FECHA DE REALIZACIÓN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u="none" strike="noStrike" dirty="0">
                          <a:effectLst/>
                        </a:rPr>
                        <a:t>Publicación de convocatoria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</a:rPr>
                        <a:t>28 de febrero 2023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u="none" strike="noStrike" dirty="0">
                          <a:effectLst/>
                        </a:rPr>
                        <a:t>Reunión informativa con coordinadores y asesores académicos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</a:rPr>
                        <a:t>28 de febrero 2023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u="none" strike="noStrike" dirty="0">
                          <a:effectLst/>
                        </a:rPr>
                        <a:t>Reunión informativa y presentación del banco de proyectos con alumnos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</a:rPr>
                        <a:t>06 de marzo 2023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u="none" strike="noStrike" dirty="0">
                          <a:effectLst/>
                        </a:rPr>
                        <a:t>Periodo para que los estudiantes busquen empresa y proyecto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</a:rPr>
                        <a:t>06 al 17 de marzo de 2023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u="none" strike="noStrike" dirty="0">
                          <a:effectLst/>
                        </a:rPr>
                        <a:t>Envío de propuestas de proyectos a Coordinadores de carrera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</a:rPr>
                        <a:t>20 al 24 de marzo de 2023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</a:tr>
              <a:tr h="43799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u="none" strike="noStrike" dirty="0">
                          <a:effectLst/>
                        </a:rPr>
                        <a:t>Recepción de propuestas de proyectos aprobados y listas de asignación de asesores académicos de las 10 carreras. (De Coordinadores al área de Estadías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</a:rPr>
                        <a:t>29 de marzo 2023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u="none" strike="noStrike" dirty="0">
                          <a:effectLst/>
                        </a:rPr>
                        <a:t>Publicación de protocolos aprobados en la pagina web y redes sociales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</a:rPr>
                        <a:t>30 de marzo 2023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</a:tr>
              <a:tr h="29199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u="none" strike="noStrike" dirty="0">
                          <a:effectLst/>
                        </a:rPr>
                        <a:t>Proceso de registro en SIGA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</a:rPr>
                        <a:t>17 al 21 de abril 2023</a:t>
                      </a:r>
                      <a:br>
                        <a:rPr lang="es-MX" sz="1050" u="none" strike="noStrike">
                          <a:effectLst/>
                        </a:rPr>
                      </a:br>
                      <a:r>
                        <a:rPr lang="es-MX" sz="1050" u="none" strike="noStrike">
                          <a:effectLst/>
                        </a:rPr>
                        <a:t>(Fechas por carrera)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</a:tr>
              <a:tr h="29199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u="none" strike="noStrike" dirty="0">
                          <a:effectLst/>
                        </a:rPr>
                        <a:t>Envío de documentos de solicitud en SIGA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 dirty="0">
                          <a:effectLst/>
                        </a:rPr>
                        <a:t>24 al 28 de abril 2023</a:t>
                      </a:r>
                      <a:br>
                        <a:rPr lang="es-MX" sz="1050" u="none" strike="noStrike" dirty="0">
                          <a:effectLst/>
                        </a:rPr>
                      </a:br>
                      <a:r>
                        <a:rPr lang="es-MX" sz="1050" u="none" strike="noStrike" dirty="0">
                          <a:effectLst/>
                        </a:rPr>
                        <a:t>(Fechas por carrera)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</a:tr>
              <a:tr h="29199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u="none" strike="noStrike" dirty="0">
                          <a:effectLst/>
                        </a:rPr>
                        <a:t>Descarga de cartas de presentación en SIGA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 dirty="0">
                          <a:effectLst/>
                        </a:rPr>
                        <a:t>02 al 04 de mayo 2023</a:t>
                      </a:r>
                      <a:br>
                        <a:rPr lang="es-MX" sz="1050" u="none" strike="noStrike" dirty="0">
                          <a:effectLst/>
                        </a:rPr>
                      </a:br>
                      <a:r>
                        <a:rPr lang="es-MX" sz="1050" u="none" strike="noStrike" dirty="0">
                          <a:effectLst/>
                        </a:rPr>
                        <a:t>(Fechas por carrera)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</a:tr>
              <a:tr h="29199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1" u="none" strike="noStrike" dirty="0">
                          <a:effectLst/>
                        </a:rPr>
                        <a:t>Período de estadía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1" u="none" strike="noStrike" dirty="0">
                          <a:effectLst/>
                        </a:rPr>
                        <a:t>Del 08 de mayo al 28 de julio 2023</a:t>
                      </a:r>
                      <a:endParaRPr lang="es-MX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</a:tr>
              <a:tr h="43799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u="none" strike="noStrike" dirty="0">
                          <a:effectLst/>
                        </a:rPr>
                        <a:t>Recepción de cartas de aceptación por correo electrónico de todas las carreras (Carta con fecha 08 de mayo en que inicia el periodo) estadias@uptapachula.edu.mx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 dirty="0">
                          <a:effectLst/>
                        </a:rPr>
                        <a:t>16 de mayo 2023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</a:tr>
              <a:tr h="29199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u="none" strike="noStrike">
                          <a:effectLst/>
                        </a:rPr>
                        <a:t>Entrega de lista oficial a Servicios Escolares para realizar la carga de estadía (Del área de Estancias a Servicios Escolares)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 dirty="0">
                          <a:effectLst/>
                        </a:rPr>
                        <a:t>22 de mayo de 2023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</a:tr>
              <a:tr h="29199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u="none" strike="noStrike">
                          <a:effectLst/>
                        </a:rPr>
                        <a:t>Envío de documentos de término al correo electrónico estadias@uptapachula.edu.mx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 dirty="0">
                          <a:effectLst/>
                        </a:rPr>
                        <a:t>31 de julio al 04 de agosto 2023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u="none" strike="noStrike">
                          <a:effectLst/>
                        </a:rPr>
                        <a:t>Publicación del calendario de presentación de proyectos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 dirty="0">
                          <a:effectLst/>
                        </a:rPr>
                        <a:t>10 de agosto 2023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</a:tr>
              <a:tr h="29199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u="none" strike="noStrike">
                          <a:effectLst/>
                        </a:rPr>
                        <a:t>Presentación de proyectos y recepción de hoja de evaluación del asesor académico con calificación final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 dirty="0">
                          <a:effectLst/>
                        </a:rPr>
                        <a:t>14 y 15 de agosto 2023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u="none" strike="noStrike">
                          <a:effectLst/>
                        </a:rPr>
                        <a:t>Carga de calificaciones en SIGA por parte de asesores académicos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 dirty="0">
                          <a:effectLst/>
                        </a:rPr>
                        <a:t>14 y 15 de agosto 2023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</a:tr>
              <a:tr h="29199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u="none" strike="noStrike">
                          <a:effectLst/>
                        </a:rPr>
                        <a:t>Envío de lista final de los alumnos que terminaron con éxito el proceso a servicios escolares.</a:t>
                      </a:r>
                      <a:endParaRPr lang="es-MX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 dirty="0">
                          <a:effectLst/>
                        </a:rPr>
                        <a:t>15 de agosto 2023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0" marR="7300" marT="73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34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189" y="256883"/>
            <a:ext cx="7938479" cy="1143000"/>
          </a:xfrm>
        </p:spPr>
        <p:txBody>
          <a:bodyPr/>
          <a:lstStyle/>
          <a:p>
            <a:r>
              <a:rPr lang="es-MX" dirty="0"/>
              <a:t>CONVOCATORIA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D78D220D-8125-ECE2-6D84-4FCCC36CA0DF}"/>
              </a:ext>
            </a:extLst>
          </p:cNvPr>
          <p:cNvSpPr txBox="1"/>
          <p:nvPr/>
        </p:nvSpPr>
        <p:spPr>
          <a:xfrm>
            <a:off x="7392144" y="3429000"/>
            <a:ext cx="468052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http://</a:t>
            </a:r>
            <a:r>
              <a:rPr lang="es-MX" sz="1400" dirty="0"/>
              <a:t>www.uptapachula.edu.mx/convocatorias/estadias/convocatoria</a:t>
            </a:r>
            <a:endParaRPr lang="es-MX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114887"/>
              </p:ext>
            </p:extLst>
          </p:nvPr>
        </p:nvGraphicFramePr>
        <p:xfrm>
          <a:off x="335360" y="1196752"/>
          <a:ext cx="6912769" cy="52143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2189"/>
                <a:gridCol w="1645290"/>
                <a:gridCol w="1645290"/>
              </a:tblGrid>
              <a:tr h="11057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effectLst/>
                        </a:rPr>
                        <a:t>PROCESO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effectLst/>
                        </a:rPr>
                        <a:t>FECHA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effectLst/>
                        </a:rPr>
                        <a:t>CARRERAS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</a:tr>
              <a:tr h="110578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</a:rPr>
                        <a:t>Registro de solicitud en SIGA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</a:rPr>
                        <a:t>17 de abril de 2023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Ing. Software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Ing. Mecatrónica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</a:rPr>
                        <a:t>18 de abril de 2023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Ing. Logística y Transporte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Animación y Efectos Visuales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</a:rPr>
                        <a:t>19 de abril de 2023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Nanotecnología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Energía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</a:rPr>
                        <a:t>20 de abril de 2023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Sistemas Automotrices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 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</a:rPr>
                        <a:t>21 de abril de 2023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Agroindustrial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Financiera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</a:rPr>
                        <a:t>Envío de documentos de solicitud en SIGA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</a:rPr>
                        <a:t>24 de abril de 2023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Software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Mecatrónica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</a:rPr>
                        <a:t>25 de abril de 2023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Logística y Transporte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Ing. Animación y Efectos Visuales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0283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</a:rPr>
                        <a:t>26 de abril de 2023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 dirty="0">
                          <a:effectLst/>
                        </a:rPr>
                        <a:t>Ing. Nanotecnología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Energía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27 de abril de 2023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Sistemas Automotrices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28 de abril de 2023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Agroindustrial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Financiera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Descarga de cartas de presentación en SIGA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02 de mayo de 2023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Software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Mecatrónica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Logística y Transporte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Animación y Efectos Visuales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03 de mayo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Nanotecnología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Energía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Sistemas Automotrices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04 demayo de 2023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Agroindustrial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Ing. Financiera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33173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</a:rPr>
                        <a:t>Envío de cartas de aceptación por correo electrónico de todas las carreras (carta con fecha 08 de mayo en que iniciaron de acuerdo al periodo) </a:t>
                      </a:r>
                      <a:r>
                        <a:rPr lang="es-MX" sz="800" b="1" u="none" strike="noStrike" dirty="0">
                          <a:effectLst/>
                        </a:rPr>
                        <a:t>estadias@uptapachula.edu.mx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16 de mayo de 2023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 dirty="0">
                          <a:effectLst/>
                        </a:rPr>
                        <a:t>Todas las carreras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</a:tr>
              <a:tr h="110578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</a:rPr>
                        <a:t>Envío de documentos de término al correo de </a:t>
                      </a:r>
                      <a:r>
                        <a:rPr lang="es-MX" sz="800" b="1" u="none" strike="noStrike" dirty="0">
                          <a:effectLst/>
                        </a:rPr>
                        <a:t>estadias@uptapachula.edu.mx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31 de julio de 2023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Software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Mecatrónica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01 de agosto de 2023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Logística y Transporte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Ing. Animación y Efectos Visuales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</a:rPr>
                        <a:t>02 de agosto de2023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Nanotecnología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Energía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03 de agosto de 2023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Ing. Sistemas Automotrices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04 de agosto de 2023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Agroindustrial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  <a:tr h="1105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effectLst/>
                        </a:rPr>
                        <a:t>Ing. Financiera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2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DATOS DE CONTACTO: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582DBE37-3866-603B-3DE4-DFCC2B056853}"/>
              </a:ext>
            </a:extLst>
          </p:cNvPr>
          <p:cNvSpPr/>
          <p:nvPr/>
        </p:nvSpPr>
        <p:spPr>
          <a:xfrm>
            <a:off x="2063552" y="1905506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4000" b="1" spc="28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s-ES" sz="4000" b="1" spc="28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estadias@uptapachula.edu.mx </a:t>
            </a:r>
          </a:p>
          <a:p>
            <a:pPr algn="ctr"/>
            <a:endParaRPr lang="es-ES" sz="4000" b="1" spc="28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s-ES" sz="4000" b="1" spc="28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Tel. </a:t>
            </a:r>
            <a:r>
              <a:rPr lang="en-US" sz="4000" b="1" spc="28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962 689 0090</a:t>
            </a:r>
          </a:p>
          <a:p>
            <a:pPr algn="ctr"/>
            <a:endParaRPr lang="en-US" sz="4000" b="1" spc="28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4000" b="1" spc="28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Ext. 1004</a:t>
            </a:r>
            <a:endParaRPr lang="es-ES" sz="4000" b="1" spc="28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437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dirty="0"/>
              <a:t>¡ORGULLO UPTAP!</a:t>
            </a:r>
          </a:p>
        </p:txBody>
      </p:sp>
      <p:sp>
        <p:nvSpPr>
          <p:cNvPr id="3" name="1 Rectángulo">
            <a:extLst>
              <a:ext uri="{FF2B5EF4-FFF2-40B4-BE49-F238E27FC236}">
                <a16:creationId xmlns:a16="http://schemas.microsoft.com/office/drawing/2014/main" xmlns="" id="{49A41EFA-83D4-2CA1-5A7E-7D3BB7E59AF0}"/>
              </a:ext>
            </a:extLst>
          </p:cNvPr>
          <p:cNvSpPr/>
          <p:nvPr/>
        </p:nvSpPr>
        <p:spPr>
          <a:xfrm>
            <a:off x="1271464" y="1556792"/>
            <a:ext cx="9144000" cy="4483921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s-ES" sz="4800" b="1" spc="28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s-ES" sz="4800" b="1" spc="28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s-ES" sz="4800" b="1" spc="28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s-ES" sz="4800" b="1" spc="28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s-ES" sz="4800" b="1" spc="28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SÉ PARTE DE LA FAMILIA LINCE</a:t>
            </a:r>
            <a:endParaRPr lang="es-ES" sz="3200" b="1" spc="28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CDB8D68B-BE75-CCF7-3954-FC1C8B4BD65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05094" y="1772816"/>
            <a:ext cx="1325088" cy="2929508"/>
          </a:xfrm>
          <a:prstGeom prst="rect">
            <a:avLst/>
          </a:prstGeom>
        </p:spPr>
      </p:pic>
      <p:sp>
        <p:nvSpPr>
          <p:cNvPr id="5" name="8 Rectángulo">
            <a:extLst>
              <a:ext uri="{FF2B5EF4-FFF2-40B4-BE49-F238E27FC236}">
                <a16:creationId xmlns:a16="http://schemas.microsoft.com/office/drawing/2014/main" xmlns="" id="{7F312A20-996E-FE1E-1E68-4283852F2B4A}"/>
              </a:ext>
            </a:extLst>
          </p:cNvPr>
          <p:cNvSpPr/>
          <p:nvPr/>
        </p:nvSpPr>
        <p:spPr>
          <a:xfrm>
            <a:off x="3582909" y="2619717"/>
            <a:ext cx="3410742" cy="882935"/>
          </a:xfrm>
          <a:prstGeom prst="rect">
            <a:avLst/>
          </a:prstGeom>
          <a:noFill/>
        </p:spPr>
        <p:txBody>
          <a:bodyPr wrap="none" lIns="51435" tIns="25718" rIns="51435" bIns="25718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5400" b="1" dirty="0">
                <a:ln/>
                <a:solidFill>
                  <a:srgbClr val="27AD18"/>
                </a:solidFill>
              </a:rPr>
              <a:t>¡ GRACIAS !</a:t>
            </a:r>
          </a:p>
        </p:txBody>
      </p:sp>
    </p:spTree>
    <p:extLst>
      <p:ext uri="{BB962C8B-B14F-4D97-AF65-F5344CB8AC3E}">
        <p14:creationId xmlns:p14="http://schemas.microsoft.com/office/powerpoint/2010/main" val="227083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ítulo 26">
            <a:extLst>
              <a:ext uri="{FF2B5EF4-FFF2-40B4-BE49-F238E27FC236}">
                <a16:creationId xmlns:a16="http://schemas.microsoft.com/office/drawing/2014/main" xmlns="" id="{F6679E0C-4C42-9390-3E6D-7D3352749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736" y="188640"/>
            <a:ext cx="7938479" cy="1143000"/>
          </a:xfrm>
        </p:spPr>
        <p:txBody>
          <a:bodyPr/>
          <a:lstStyle/>
          <a:p>
            <a:r>
              <a:rPr lang="es-MX" dirty="0"/>
              <a:t>REUNIÓN INFORMATIVA</a:t>
            </a:r>
          </a:p>
        </p:txBody>
      </p:sp>
      <p:sp>
        <p:nvSpPr>
          <p:cNvPr id="2" name="2 Rectángulo">
            <a:extLst>
              <a:ext uri="{FF2B5EF4-FFF2-40B4-BE49-F238E27FC236}">
                <a16:creationId xmlns:a16="http://schemas.microsoft.com/office/drawing/2014/main" xmlns="" id="{10A36488-1869-2EAE-DF57-2DBAD678E59C}"/>
              </a:ext>
            </a:extLst>
          </p:cNvPr>
          <p:cNvSpPr/>
          <p:nvPr/>
        </p:nvSpPr>
        <p:spPr>
          <a:xfrm>
            <a:off x="1055440" y="1700808"/>
            <a:ext cx="9732912" cy="3622146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s-ES" sz="1000" b="1" spc="28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s-ES" sz="6000" b="1" spc="28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ESTADÍA</a:t>
            </a:r>
          </a:p>
          <a:p>
            <a:pPr algn="ctr"/>
            <a:endParaRPr lang="es-ES" sz="5400" b="1" spc="28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s-ES" sz="5400" b="1" spc="28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PERIODO:</a:t>
            </a:r>
          </a:p>
          <a:p>
            <a:pPr algn="ctr"/>
            <a:r>
              <a:rPr lang="es-ES" sz="5400" b="1" spc="28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MAYO-AGOSTO-2023</a:t>
            </a:r>
          </a:p>
        </p:txBody>
      </p:sp>
    </p:spTree>
    <p:extLst>
      <p:ext uri="{BB962C8B-B14F-4D97-AF65-F5344CB8AC3E}">
        <p14:creationId xmlns:p14="http://schemas.microsoft.com/office/powerpoint/2010/main" val="238444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8F202E38-E413-E058-C42F-1AF3093DB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576" y="332655"/>
            <a:ext cx="8784976" cy="5133081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xmlns="" id="{8A09B2F2-6BD0-D9E8-1F35-7B0E17DD48EF}"/>
              </a:ext>
            </a:extLst>
          </p:cNvPr>
          <p:cNvSpPr/>
          <p:nvPr/>
        </p:nvSpPr>
        <p:spPr>
          <a:xfrm>
            <a:off x="1703512" y="2386608"/>
            <a:ext cx="1296144" cy="100811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135 Horas</a:t>
            </a:r>
          </a:p>
          <a:p>
            <a:pPr algn="ctr"/>
            <a:r>
              <a:rPr lang="es-MX" sz="11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Ing. Logística y transporte</a:t>
            </a:r>
          </a:p>
        </p:txBody>
      </p:sp>
    </p:spTree>
    <p:extLst>
      <p:ext uri="{BB962C8B-B14F-4D97-AF65-F5344CB8AC3E}">
        <p14:creationId xmlns:p14="http://schemas.microsoft.com/office/powerpoint/2010/main" val="319429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B04C001D-1B3D-10EA-604E-4A2CF68AF15E}"/>
              </a:ext>
            </a:extLst>
          </p:cNvPr>
          <p:cNvSpPr txBox="1"/>
          <p:nvPr/>
        </p:nvSpPr>
        <p:spPr>
          <a:xfrm>
            <a:off x="1559496" y="1556792"/>
            <a:ext cx="82522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u="sng" dirty="0">
                <a:solidFill>
                  <a:schemeClr val="tx2">
                    <a:lumMod val="50000"/>
                  </a:schemeClr>
                </a:solidFill>
              </a:rPr>
              <a:t>PASO 1:</a:t>
            </a:r>
            <a:r>
              <a:rPr lang="es-US" b="1" u="sng" dirty="0">
                <a:solidFill>
                  <a:schemeClr val="tx2">
                    <a:lumMod val="50000"/>
                  </a:schemeClr>
                </a:solidFill>
              </a:rPr>
              <a:t> REGISTRO DE SOLICITUD EN SIGA</a:t>
            </a:r>
            <a:endParaRPr lang="es-MX" b="1" u="sng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s-MX" sz="1600" dirty="0"/>
          </a:p>
          <a:p>
            <a:pPr algn="just"/>
            <a:r>
              <a:rPr lang="es-MX" sz="1600" dirty="0"/>
              <a:t>Antes de realizar tu registro de solicitud en la plataforma SIGA, deberás tener aprobado tu propuesta de proyecto.</a:t>
            </a:r>
          </a:p>
          <a:p>
            <a:pPr algn="just"/>
            <a:r>
              <a:rPr lang="es-MX" sz="1600" dirty="0"/>
              <a:t>Deberás realizar tu registro en la fecha indicada en la convocatoria para tu ingeniería y así obtener los 3 primeros documentos de solicitud: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BF85D203-0C2A-184E-004D-9DF52D48EFDC}"/>
              </a:ext>
            </a:extLst>
          </p:cNvPr>
          <p:cNvSpPr txBox="1"/>
          <p:nvPr/>
        </p:nvSpPr>
        <p:spPr>
          <a:xfrm>
            <a:off x="1554556" y="2996952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r>
              <a:rPr lang="es-MX" dirty="0"/>
              <a:t>1.- Formato de solicitud de estadía </a:t>
            </a:r>
            <a:r>
              <a:rPr lang="es-MX" b="1" dirty="0"/>
              <a:t>    </a:t>
            </a:r>
          </a:p>
          <a:p>
            <a:r>
              <a:rPr lang="es-MX" dirty="0"/>
              <a:t>2.- Carta de exclusión de responsabilidad       </a:t>
            </a:r>
            <a:endParaRPr lang="es-MX" b="1" dirty="0"/>
          </a:p>
          <a:p>
            <a:r>
              <a:rPr lang="es-MX" dirty="0"/>
              <a:t>3.- Carta de exclusión de responsabilidad COVID</a:t>
            </a:r>
            <a:r>
              <a:rPr lang="es-MX" b="1" dirty="0"/>
              <a:t>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F7A39F8C-3FA3-A094-DEA6-C42AC5119613}"/>
              </a:ext>
            </a:extLst>
          </p:cNvPr>
          <p:cNvSpPr txBox="1"/>
          <p:nvPr/>
        </p:nvSpPr>
        <p:spPr>
          <a:xfrm>
            <a:off x="1554556" y="4530025"/>
            <a:ext cx="38022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tx2">
                    <a:lumMod val="50000"/>
                  </a:schemeClr>
                </a:solidFill>
              </a:rPr>
              <a:t>NOTA:</a:t>
            </a:r>
          </a:p>
          <a:p>
            <a:pPr algn="just"/>
            <a:r>
              <a:rPr lang="es-MX" sz="1600" dirty="0"/>
              <a:t>Para poder obtener los documentos antes mencionados, deberás realizar correctamente tu registro de solicitud, revisando que la información que pones sea la correcta y que no tengas faltas ortográficas.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B81325AB-3EB1-CB22-019B-8B9FBDD1E593}"/>
              </a:ext>
            </a:extLst>
          </p:cNvPr>
          <p:cNvSpPr txBox="1"/>
          <p:nvPr/>
        </p:nvSpPr>
        <p:spPr>
          <a:xfrm>
            <a:off x="6503399" y="4653136"/>
            <a:ext cx="41340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tx2">
                    <a:lumMod val="50000"/>
                  </a:schemeClr>
                </a:solidFill>
              </a:rPr>
              <a:t>IMPORTANTE:</a:t>
            </a:r>
          </a:p>
          <a:p>
            <a:pPr algn="just"/>
            <a:r>
              <a:rPr lang="es-MX" sz="1600" dirty="0"/>
              <a:t>Estos 3 primeros documentos SIGA te los arrojará en un archivo .ZIP que deberás descomprimir </a:t>
            </a:r>
            <a:r>
              <a:rPr lang="es-US" sz="1600" dirty="0"/>
              <a:t>y</a:t>
            </a:r>
            <a:r>
              <a:rPr lang="es-MX" sz="1600" dirty="0"/>
              <a:t> deberás imprimir los documentos, firmarlos y escanearlos</a:t>
            </a:r>
            <a:r>
              <a:rPr lang="es-US" sz="1600" dirty="0"/>
              <a:t> (</a:t>
            </a:r>
            <a:r>
              <a:rPr lang="es-MX" sz="1600" b="1" dirty="0"/>
              <a:t>firmarlos de manera autógrafa</a:t>
            </a:r>
            <a:r>
              <a:rPr lang="es-US" sz="1600" dirty="0"/>
              <a:t>).</a:t>
            </a:r>
            <a:endParaRPr lang="es-MX" sz="1600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DOCUMENTACIÓN DE SOLICITUD</a:t>
            </a:r>
          </a:p>
        </p:txBody>
      </p:sp>
    </p:spTree>
    <p:extLst>
      <p:ext uri="{BB962C8B-B14F-4D97-AF65-F5344CB8AC3E}">
        <p14:creationId xmlns:p14="http://schemas.microsoft.com/office/powerpoint/2010/main" val="386602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DOCUMENTACIÓN DE SOLICITUD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A537FB5-EEF9-219F-2018-4ACCA05EF430}"/>
              </a:ext>
            </a:extLst>
          </p:cNvPr>
          <p:cNvSpPr txBox="1"/>
          <p:nvPr/>
        </p:nvSpPr>
        <p:spPr>
          <a:xfrm>
            <a:off x="1286248" y="1761309"/>
            <a:ext cx="81369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US" b="1" u="sng" dirty="0"/>
              <a:t>COMPLETAR DOCUMENTOS:</a:t>
            </a:r>
            <a:endParaRPr lang="es-MX" b="1" u="sng" dirty="0"/>
          </a:p>
          <a:p>
            <a:pPr algn="just"/>
            <a:endParaRPr lang="es-MX" sz="1600" dirty="0"/>
          </a:p>
          <a:p>
            <a:pPr algn="just"/>
            <a:r>
              <a:rPr lang="es-MX" sz="1600" dirty="0"/>
              <a:t>Una vez que tengas los 3 primeros documentos de solicitud que SIGA te proporciona, deberás completar tu documentación con los siguientes:</a:t>
            </a:r>
            <a:r>
              <a:rPr lang="es-US" sz="1600" dirty="0"/>
              <a:t> </a:t>
            </a:r>
            <a:endParaRPr lang="es-MX" sz="16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6BED4439-9A55-B324-741B-8A20DAA59E1E}"/>
              </a:ext>
            </a:extLst>
          </p:cNvPr>
          <p:cNvSpPr txBox="1"/>
          <p:nvPr/>
        </p:nvSpPr>
        <p:spPr>
          <a:xfrm>
            <a:off x="1286248" y="3212976"/>
            <a:ext cx="7057126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4.- INE del tutor legal ( padre-madre u otro familiar) si eres tu propio tutor debe ser tu INE.</a:t>
            </a:r>
          </a:p>
          <a:p>
            <a:endParaRPr lang="es-MX" b="1" dirty="0"/>
          </a:p>
          <a:p>
            <a:r>
              <a:rPr lang="es-MX" dirty="0"/>
              <a:t>5.- Copia de carnet del IMSS vigente y Constancia de vigencia de derechos IMSS</a:t>
            </a:r>
          </a:p>
        </p:txBody>
      </p:sp>
    </p:spTree>
    <p:extLst>
      <p:ext uri="{BB962C8B-B14F-4D97-AF65-F5344CB8AC3E}">
        <p14:creationId xmlns:p14="http://schemas.microsoft.com/office/powerpoint/2010/main" val="328580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DOCUMENTACIÓN DE SOLICITUD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E4D517C9-A875-C27E-44AE-EAB8CADE71B8}"/>
              </a:ext>
            </a:extLst>
          </p:cNvPr>
          <p:cNvSpPr txBox="1"/>
          <p:nvPr/>
        </p:nvSpPr>
        <p:spPr>
          <a:xfrm>
            <a:off x="1271464" y="1510298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u="sng" dirty="0"/>
              <a:t>PASO 2:</a:t>
            </a:r>
            <a:r>
              <a:rPr lang="es-US" sz="1400" b="1" u="sng" dirty="0"/>
              <a:t>  RECEPCIÓN DE DOCUMENTOS DE SOLICITUD EN SIGA. </a:t>
            </a:r>
            <a:endParaRPr lang="es-US" sz="1400" dirty="0"/>
          </a:p>
          <a:p>
            <a:pPr algn="just"/>
            <a:endParaRPr lang="es-MX" sz="1400" dirty="0"/>
          </a:p>
          <a:p>
            <a:pPr algn="just"/>
            <a:r>
              <a:rPr lang="es-MX" sz="1400" dirty="0"/>
              <a:t>Ya que tengas los 5 documentos</a:t>
            </a:r>
            <a:r>
              <a:rPr lang="es-US" sz="1400" dirty="0"/>
              <a:t>,</a:t>
            </a:r>
            <a:r>
              <a:rPr lang="es-MX" sz="1400" dirty="0"/>
              <a:t> deberás subirlos a SIGA en la fecha que </a:t>
            </a:r>
            <a:r>
              <a:rPr lang="es-US" sz="1400" dirty="0"/>
              <a:t>le </a:t>
            </a:r>
            <a:r>
              <a:rPr lang="es-MX" sz="1400" dirty="0"/>
              <a:t>corresponda a tu ingeniería de acuerdo a la convocatoria: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0E04C583-A3DC-561F-2C42-9DA6E1D405AF}"/>
              </a:ext>
            </a:extLst>
          </p:cNvPr>
          <p:cNvSpPr txBox="1"/>
          <p:nvPr/>
        </p:nvSpPr>
        <p:spPr>
          <a:xfrm>
            <a:off x="1274410" y="2464405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La documentación que el estudiante debe subir al portal de SIGA:</a:t>
            </a:r>
            <a:endParaRPr lang="es-US" sz="1200" dirty="0"/>
          </a:p>
          <a:p>
            <a:endParaRPr lang="es-US" sz="1200" dirty="0"/>
          </a:p>
          <a:p>
            <a:r>
              <a:rPr lang="es-MX" sz="1200" dirty="0"/>
              <a:t>1.- Formato de solicitud de estadía</a:t>
            </a:r>
          </a:p>
          <a:p>
            <a:r>
              <a:rPr lang="es-MX" sz="1200" b="1" dirty="0"/>
              <a:t>      </a:t>
            </a:r>
            <a:r>
              <a:rPr lang="es-US" sz="1200" b="1" dirty="0"/>
              <a:t>C</a:t>
            </a:r>
            <a:r>
              <a:rPr lang="es-MX" sz="1200" b="1" dirty="0"/>
              <a:t>on firma del estudiante  de manera autógrafa</a:t>
            </a:r>
            <a:r>
              <a:rPr lang="es-US" sz="1200" b="1" dirty="0"/>
              <a:t> (</a:t>
            </a:r>
            <a:r>
              <a:rPr lang="es-MX" sz="1200" b="1" dirty="0"/>
              <a:t> NO digital</a:t>
            </a:r>
            <a:r>
              <a:rPr lang="es-US" sz="1200" b="1" dirty="0"/>
              <a:t>, NO foto de firma)</a:t>
            </a:r>
            <a:endParaRPr lang="es-MX" sz="1200" b="1" dirty="0"/>
          </a:p>
          <a:p>
            <a:r>
              <a:rPr lang="es-MX" sz="1200" dirty="0"/>
              <a:t>2.- Carta de exclusión de responsabilidad</a:t>
            </a:r>
          </a:p>
          <a:p>
            <a:r>
              <a:rPr lang="es-MX" sz="1200" dirty="0"/>
              <a:t>       </a:t>
            </a:r>
            <a:r>
              <a:rPr lang="es-US" sz="1200" b="1" dirty="0"/>
              <a:t>C</a:t>
            </a:r>
            <a:r>
              <a:rPr lang="es-MX" sz="1200" b="1" dirty="0"/>
              <a:t>on firma del estudiante de manera autógrafa</a:t>
            </a:r>
            <a:r>
              <a:rPr lang="es-US" sz="1200" b="1" dirty="0"/>
              <a:t> (N</a:t>
            </a:r>
            <a:r>
              <a:rPr lang="es-MX" sz="1200" b="1" dirty="0"/>
              <a:t>O digital</a:t>
            </a:r>
            <a:r>
              <a:rPr lang="es-US" sz="1200" b="1" dirty="0"/>
              <a:t>, No foto de firma)</a:t>
            </a:r>
            <a:endParaRPr lang="es-MX" sz="1200" b="1" dirty="0"/>
          </a:p>
          <a:p>
            <a:r>
              <a:rPr lang="es-MX" sz="1200" dirty="0"/>
              <a:t>3.- Carta de exclusión de responsabilidad COVID</a:t>
            </a:r>
            <a:r>
              <a:rPr lang="es-MX" sz="1200" b="1" dirty="0"/>
              <a:t> </a:t>
            </a:r>
          </a:p>
          <a:p>
            <a:r>
              <a:rPr lang="es-MX" sz="1200" b="1" dirty="0"/>
              <a:t>       </a:t>
            </a:r>
            <a:r>
              <a:rPr lang="es-US" sz="1200" b="1" dirty="0"/>
              <a:t>C</a:t>
            </a:r>
            <a:r>
              <a:rPr lang="es-MX" sz="1200" b="1" dirty="0"/>
              <a:t>on nombres completos y firmas que se solicitan en el documento de manera autógrafa NO </a:t>
            </a:r>
            <a:r>
              <a:rPr lang="es-US" sz="1200" b="1" dirty="0"/>
              <a:t>digital, No foto de firma)</a:t>
            </a:r>
          </a:p>
          <a:p>
            <a:r>
              <a:rPr lang="es-MX" sz="1200" dirty="0"/>
              <a:t>4.- INE del tutor legal ( padre-madre u otro familiar) si eres tu propio tutor debe ser tu INE</a:t>
            </a:r>
          </a:p>
          <a:p>
            <a:r>
              <a:rPr lang="es-MX" sz="1200" dirty="0"/>
              <a:t>      </a:t>
            </a:r>
            <a:r>
              <a:rPr lang="es-US" sz="1200" b="1" dirty="0"/>
              <a:t>A</a:t>
            </a:r>
            <a:r>
              <a:rPr lang="es-MX" sz="1200" b="1" dirty="0"/>
              <a:t>ambos lados en una sola hoja,  que sea legible y coincida con el nombre de la persona quien firma la carta de exclusión</a:t>
            </a:r>
            <a:r>
              <a:rPr lang="es-US" sz="1200" b="1" dirty="0"/>
              <a:t> (en PDF, NO Foto)</a:t>
            </a:r>
            <a:endParaRPr lang="es-MX" sz="1200" b="1" dirty="0"/>
          </a:p>
          <a:p>
            <a:r>
              <a:rPr lang="es-MX" sz="1200" dirty="0"/>
              <a:t>5.- Copia de carnet del IMSS vigente y Constancia de vigencia de derechos IMSS</a:t>
            </a:r>
          </a:p>
          <a:p>
            <a:r>
              <a:rPr lang="es-MX" sz="1200" dirty="0"/>
              <a:t>       </a:t>
            </a:r>
            <a:r>
              <a:rPr lang="es-MX" sz="1200" b="1" dirty="0"/>
              <a:t>( que el carnet</a:t>
            </a:r>
            <a:r>
              <a:rPr lang="es-US" sz="1200" b="1" dirty="0"/>
              <a:t> </a:t>
            </a:r>
            <a:r>
              <a:rPr lang="es-MX" sz="1200" b="1" dirty="0"/>
              <a:t>sea legible y tenga sello, la constancia se puede obtener a través de la pagina web </a:t>
            </a:r>
            <a:r>
              <a:rPr lang="es-US" sz="1200" b="1" dirty="0"/>
              <a:t>del IMSS).</a:t>
            </a:r>
            <a:endParaRPr lang="es-MX" sz="12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C745CB88-3001-61D0-AC24-29A742B6D544}"/>
              </a:ext>
            </a:extLst>
          </p:cNvPr>
          <p:cNvSpPr txBox="1"/>
          <p:nvPr/>
        </p:nvSpPr>
        <p:spPr>
          <a:xfrm>
            <a:off x="2711624" y="5357831"/>
            <a:ext cx="5736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IMPORTANTE</a:t>
            </a:r>
          </a:p>
          <a:p>
            <a:pPr algn="just"/>
            <a:r>
              <a:rPr lang="es-MX" sz="1200" dirty="0"/>
              <a:t>La documentación debe estar debidamente requisitada y subirla en formato PDF en la plataforma de SIGA con el nombre correcto de cada documento en los apartados correspondientes.</a:t>
            </a:r>
          </a:p>
        </p:txBody>
      </p:sp>
    </p:spTree>
    <p:extLst>
      <p:ext uri="{BB962C8B-B14F-4D97-AF65-F5344CB8AC3E}">
        <p14:creationId xmlns:p14="http://schemas.microsoft.com/office/powerpoint/2010/main" val="93470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DOCUMENTACIÓN DE SOLICITUD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4414FAF8-5560-DD1F-BCAA-CCCE5CCC2D08}"/>
              </a:ext>
            </a:extLst>
          </p:cNvPr>
          <p:cNvSpPr txBox="1"/>
          <p:nvPr/>
        </p:nvSpPr>
        <p:spPr>
          <a:xfrm>
            <a:off x="1415480" y="1988840"/>
            <a:ext cx="8856984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700" b="1" u="sng" dirty="0"/>
              <a:t>PASO 3:</a:t>
            </a:r>
            <a:r>
              <a:rPr lang="es-US" sz="1700" b="1" u="sng" dirty="0"/>
              <a:t> DESCARGA DE CARTA DE PRESENTACIÓN EN SIGA.</a:t>
            </a:r>
          </a:p>
          <a:p>
            <a:pPr algn="just"/>
            <a:endParaRPr lang="es-MX" sz="1700" b="1" u="sng" dirty="0"/>
          </a:p>
          <a:p>
            <a:pPr algn="just"/>
            <a:r>
              <a:rPr lang="es-MX" sz="1700" dirty="0"/>
              <a:t>Una vez que ya hayas subido tus 5 documentos en SIGA y aparezcan en estatus autorizado, deberás esperar la fecha indicada en convocatoria para poder descargar tu carta de presentación.</a:t>
            </a:r>
            <a:endParaRPr lang="es-US" sz="1700" dirty="0"/>
          </a:p>
          <a:p>
            <a:pPr algn="just"/>
            <a:endParaRPr lang="es-US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US" sz="1700" dirty="0"/>
              <a:t>C</a:t>
            </a:r>
            <a:r>
              <a:rPr lang="es-MX" sz="1700" dirty="0" err="1"/>
              <a:t>arta</a:t>
            </a:r>
            <a:r>
              <a:rPr lang="es-MX" sz="1700" dirty="0"/>
              <a:t> de presentación</a:t>
            </a:r>
            <a:r>
              <a:rPr lang="es-US" sz="1700" dirty="0"/>
              <a:t>.</a:t>
            </a:r>
          </a:p>
          <a:p>
            <a:pPr algn="just"/>
            <a:r>
              <a:rPr lang="es-US" sz="1700" b="1" dirty="0"/>
              <a:t>E</a:t>
            </a:r>
            <a:r>
              <a:rPr lang="es-MX" sz="1700" b="1" dirty="0"/>
              <a:t>s la que</a:t>
            </a:r>
            <a:r>
              <a:rPr lang="es-US" sz="1700" b="1" dirty="0"/>
              <a:t> el alumno entrega</a:t>
            </a:r>
            <a:r>
              <a:rPr lang="es-MX" sz="1700" b="1" dirty="0"/>
              <a:t> a la empresa </a:t>
            </a:r>
            <a:r>
              <a:rPr lang="es-US" sz="1700" b="1" dirty="0"/>
              <a:t>en </a:t>
            </a:r>
            <a:r>
              <a:rPr lang="es-MX" sz="1700" b="1" dirty="0"/>
              <a:t>el primer día en que inicia</a:t>
            </a:r>
            <a:r>
              <a:rPr lang="es-US" sz="1700" b="1" dirty="0"/>
              <a:t> </a:t>
            </a:r>
            <a:r>
              <a:rPr lang="es-MX" sz="1700" b="1" dirty="0"/>
              <a:t>tu estancia </a:t>
            </a:r>
            <a:r>
              <a:rPr lang="es-US" sz="1700" b="1" dirty="0"/>
              <a:t>para la Aceptación dentro de</a:t>
            </a:r>
            <a:r>
              <a:rPr lang="es-MX" sz="1700" b="1" dirty="0"/>
              <a:t> la empresa</a:t>
            </a:r>
            <a:r>
              <a:rPr lang="es-US" sz="1700" b="1" dirty="0"/>
              <a:t> (Fecha de inicio según la convocatoria)</a:t>
            </a:r>
            <a:endParaRPr lang="es-MX" sz="1700" b="1" dirty="0"/>
          </a:p>
        </p:txBody>
      </p:sp>
    </p:spTree>
    <p:extLst>
      <p:ext uri="{BB962C8B-B14F-4D97-AF65-F5344CB8AC3E}">
        <p14:creationId xmlns:p14="http://schemas.microsoft.com/office/powerpoint/2010/main" val="203181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DOCUMENTACIÓN DE SOLICITUD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D677F04-05C5-B124-A403-C2EB46D15B7A}"/>
              </a:ext>
            </a:extLst>
          </p:cNvPr>
          <p:cNvSpPr txBox="1"/>
          <p:nvPr/>
        </p:nvSpPr>
        <p:spPr>
          <a:xfrm>
            <a:off x="1559496" y="1943978"/>
            <a:ext cx="8064896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US" sz="1700" b="1" u="sng" dirty="0"/>
              <a:t>PASO 4: RECEPCIÓN DE CARTA DE ACEPTACIÓN POR CORREO. </a:t>
            </a:r>
            <a:endParaRPr lang="es-MX" sz="1700" b="1" u="sng" dirty="0"/>
          </a:p>
          <a:p>
            <a:pPr algn="just"/>
            <a:endParaRPr lang="es-US" sz="1700" b="1" u="sng" dirty="0"/>
          </a:p>
          <a:p>
            <a:pPr algn="just"/>
            <a:r>
              <a:rPr lang="es-US" sz="1700" dirty="0"/>
              <a:t>Una vez  que hayas entregado tu carta de presentación, deberás solicitar a la empresa tu Carta de Aceptación d</a:t>
            </a:r>
            <a:r>
              <a:rPr lang="es-MX" sz="1700" dirty="0"/>
              <a:t>entro de la primer semana en que inicia sus practicas</a:t>
            </a:r>
            <a:r>
              <a:rPr lang="es-US" sz="1700" dirty="0"/>
              <a:t>.</a:t>
            </a:r>
          </a:p>
          <a:p>
            <a:pPr algn="just"/>
            <a:endParaRPr lang="es-MX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700" dirty="0"/>
              <a:t>Carta de </a:t>
            </a:r>
            <a:r>
              <a:rPr lang="es-US" sz="1700" dirty="0"/>
              <a:t>aceptación: deberá ir fechado con la fecha en que inicia la estadía.</a:t>
            </a:r>
          </a:p>
          <a:p>
            <a:pPr algn="just"/>
            <a:endParaRPr lang="es-US" sz="1700" dirty="0"/>
          </a:p>
          <a:p>
            <a:pPr algn="just"/>
            <a:r>
              <a:rPr lang="es-US" sz="1700" dirty="0"/>
              <a:t>L</a:t>
            </a:r>
            <a:r>
              <a:rPr lang="es-MX" sz="1700" dirty="0"/>
              <a:t>a</a:t>
            </a:r>
            <a:r>
              <a:rPr lang="es-US" sz="1700" dirty="0"/>
              <a:t> que enviará el alumno (a) al </a:t>
            </a:r>
            <a:r>
              <a:rPr lang="es-MX" sz="1700" dirty="0"/>
              <a:t>correo </a:t>
            </a:r>
            <a:r>
              <a:rPr lang="es-US" sz="1700" dirty="0"/>
              <a:t>electrónico </a:t>
            </a:r>
            <a:r>
              <a:rPr lang="es-MX" sz="1700" dirty="0"/>
              <a:t>en la fecha que se te indique en la convocatoria.</a:t>
            </a:r>
          </a:p>
          <a:p>
            <a:pPr algn="just"/>
            <a:r>
              <a:rPr lang="es-MX" sz="1700" b="1" dirty="0"/>
              <a:t>(hoja membretada, con sello de la empresa y firma)</a:t>
            </a:r>
          </a:p>
        </p:txBody>
      </p:sp>
    </p:spTree>
    <p:extLst>
      <p:ext uri="{BB962C8B-B14F-4D97-AF65-F5344CB8AC3E}">
        <p14:creationId xmlns:p14="http://schemas.microsoft.com/office/powerpoint/2010/main" val="142343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DOCUMENTACIÓN DE TERMINO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5D26041D-751F-2BFB-D99B-90C59F62018C}"/>
              </a:ext>
            </a:extLst>
          </p:cNvPr>
          <p:cNvSpPr txBox="1"/>
          <p:nvPr/>
        </p:nvSpPr>
        <p:spPr>
          <a:xfrm>
            <a:off x="1487488" y="1875596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1600" b="1" u="sng" dirty="0"/>
              <a:t>PASO 1:  RECEPCIÓN DE DOCUMENTOS DE TÉRMINO POR CORREO ELECTRÓNICO. </a:t>
            </a:r>
          </a:p>
          <a:p>
            <a:endParaRPr lang="es-US" sz="1600" dirty="0"/>
          </a:p>
          <a:p>
            <a:r>
              <a:rPr lang="es-MX" sz="1600" dirty="0"/>
              <a:t>La documentación que el estudiante debe entregar al departamento de estadías debidamente requisitada a través del correo de estadías es: estadias@uptapachula.edu.mx</a:t>
            </a:r>
          </a:p>
          <a:p>
            <a:endParaRPr lang="es-MX" sz="1600" dirty="0"/>
          </a:p>
          <a:p>
            <a:pPr algn="just"/>
            <a:r>
              <a:rPr lang="es-MX" sz="1600" dirty="0"/>
              <a:t>1.- Formato de información de la organización receptora</a:t>
            </a:r>
          </a:p>
          <a:p>
            <a:pPr algn="just"/>
            <a:r>
              <a:rPr lang="es-MX" sz="1600" b="1" dirty="0"/>
              <a:t>       (con sello de la empresa y fecha en que lo sellaron)</a:t>
            </a:r>
          </a:p>
          <a:p>
            <a:pPr algn="just"/>
            <a:r>
              <a:rPr lang="es-MX" sz="1600" dirty="0"/>
              <a:t>2.- Carta de terminación</a:t>
            </a:r>
          </a:p>
          <a:p>
            <a:pPr algn="just"/>
            <a:r>
              <a:rPr lang="es-MX" sz="1600" b="1" dirty="0"/>
              <a:t>       (hoja membretada, con sello de la empresa y firma)</a:t>
            </a:r>
          </a:p>
          <a:p>
            <a:pPr algn="just"/>
            <a:r>
              <a:rPr lang="es-MX" sz="1600" dirty="0"/>
              <a:t>3.- Formato de evaluación del Asesor laboral</a:t>
            </a:r>
          </a:p>
          <a:p>
            <a:pPr algn="just"/>
            <a:r>
              <a:rPr lang="es-MX" sz="1600" b="1" dirty="0"/>
              <a:t>       (con nombre completo del evaluador, firma y sello de la empresa)</a:t>
            </a:r>
          </a:p>
          <a:p>
            <a:pPr algn="just"/>
            <a:r>
              <a:rPr lang="es-MX" sz="1600" dirty="0"/>
              <a:t>4.- Formato de evaluación de Asesor académico</a:t>
            </a:r>
          </a:p>
          <a:p>
            <a:pPr algn="just"/>
            <a:r>
              <a:rPr lang="es-MX" sz="1600" dirty="0"/>
              <a:t>       </a:t>
            </a:r>
            <a:r>
              <a:rPr lang="es-MX" sz="1600" b="1" dirty="0"/>
              <a:t>(con nombre completo del evaluador, firma y calificación final)</a:t>
            </a:r>
            <a:endParaRPr lang="es-MX" sz="1600" dirty="0"/>
          </a:p>
          <a:p>
            <a:pPr algn="just"/>
            <a:r>
              <a:rPr lang="es-MX" sz="1600" dirty="0"/>
              <a:t>5.- Informe técnico del proyecto</a:t>
            </a:r>
          </a:p>
          <a:p>
            <a:pPr algn="just"/>
            <a:r>
              <a:rPr lang="es-MX" sz="1600" b="1" dirty="0"/>
              <a:t>       (con firma del asesor académico en portada)</a:t>
            </a:r>
          </a:p>
        </p:txBody>
      </p:sp>
    </p:spTree>
    <p:extLst>
      <p:ext uri="{BB962C8B-B14F-4D97-AF65-F5344CB8AC3E}">
        <p14:creationId xmlns:p14="http://schemas.microsoft.com/office/powerpoint/2010/main" val="149654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10064</TotalTime>
  <Words>1579</Words>
  <Application>Microsoft Office PowerPoint</Application>
  <PresentationFormat>Panorámica</PresentationFormat>
  <Paragraphs>218</Paragraphs>
  <Slides>17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Arial MT</vt:lpstr>
      <vt:lpstr>Arial MT Extra Bold</vt:lpstr>
      <vt:lpstr>Calibri</vt:lpstr>
      <vt:lpstr>Times New Roman</vt:lpstr>
      <vt:lpstr>Tema de Office</vt:lpstr>
      <vt:lpstr>Presentación de PowerPoint</vt:lpstr>
      <vt:lpstr>REUNIÓN INFORMATIVA</vt:lpstr>
      <vt:lpstr>Presentación de PowerPoint</vt:lpstr>
      <vt:lpstr>DOCUMENTACIÓN DE SOLICITUD</vt:lpstr>
      <vt:lpstr>DOCUMENTACIÓN DE SOLICITUD</vt:lpstr>
      <vt:lpstr>DOCUMENTACIÓN DE SOLICITUD</vt:lpstr>
      <vt:lpstr>DOCUMENTACIÓN DE SOLICITUD</vt:lpstr>
      <vt:lpstr>DOCUMENTACIÓN DE SOLICITUD</vt:lpstr>
      <vt:lpstr>DOCUMENTACIÓN DE TERMINO</vt:lpstr>
      <vt:lpstr>DOCUMENTACIÓN DE TERMINO</vt:lpstr>
      <vt:lpstr>EVALUACIÓN DEL ASESOR ACADÉMICO</vt:lpstr>
      <vt:lpstr>EVALUACIÓN DEL ASESOR LABORAL</vt:lpstr>
      <vt:lpstr>EVALUACIÓN DEL ASESOR LABORAL</vt:lpstr>
      <vt:lpstr>CONVOCATORIA</vt:lpstr>
      <vt:lpstr>CONVOCATORIA</vt:lpstr>
      <vt:lpstr>DATOS DE CONTACTO:</vt:lpstr>
      <vt:lpstr>¡ORGULLO UPTAP!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Danny Yau</dc:creator>
  <cp:lastModifiedBy>Elizabeth Rc</cp:lastModifiedBy>
  <cp:revision>499</cp:revision>
  <cp:lastPrinted>2018-01-17T17:18:05Z</cp:lastPrinted>
  <dcterms:created xsi:type="dcterms:W3CDTF">2013-01-21T16:37:28Z</dcterms:created>
  <dcterms:modified xsi:type="dcterms:W3CDTF">2023-02-28T03:26:59Z</dcterms:modified>
</cp:coreProperties>
</file>